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chivo Black" panose="020B0604020202020204" charset="0"/>
      <p:regular r:id="rId14"/>
    </p:embeddedFont>
    <p:embeddedFont>
      <p:font typeface="Arial Bold" panose="020B0704020202020204" pitchFamily="34" charset="0"/>
      <p:regular r:id="rId15"/>
      <p:bold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Lato Bold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Poppi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EE817-20F8-4CB8-BC75-346E9BF0C400}" v="2" dt="2024-02-05T07:14:51.907"/>
    <p1510:client id="{EB37BCCD-2969-486D-9E8F-286FE2BACD7E}" v="3" dt="2024-02-05T15:34:53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6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shkar kumar" userId="6f73e4f5d4c278e8" providerId="LiveId" clId="{EB37BCCD-2969-486D-9E8F-286FE2BACD7E}"/>
    <pc:docChg chg="undo custSel modSld">
      <pc:chgData name="pushkar kumar" userId="6f73e4f5d4c278e8" providerId="LiveId" clId="{EB37BCCD-2969-486D-9E8F-286FE2BACD7E}" dt="2024-02-05T17:04:02.712" v="42" actId="14100"/>
      <pc:docMkLst>
        <pc:docMk/>
      </pc:docMkLst>
      <pc:sldChg chg="modSp mod">
        <pc:chgData name="pushkar kumar" userId="6f73e4f5d4c278e8" providerId="LiveId" clId="{EB37BCCD-2969-486D-9E8F-286FE2BACD7E}" dt="2024-02-05T15:32:12.950" v="6" actId="20577"/>
        <pc:sldMkLst>
          <pc:docMk/>
          <pc:sldMk cId="0" sldId="259"/>
        </pc:sldMkLst>
        <pc:spChg chg="mod">
          <ac:chgData name="pushkar kumar" userId="6f73e4f5d4c278e8" providerId="LiveId" clId="{EB37BCCD-2969-486D-9E8F-286FE2BACD7E}" dt="2024-02-05T15:30:31.029" v="5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pushkar kumar" userId="6f73e4f5d4c278e8" providerId="LiveId" clId="{EB37BCCD-2969-486D-9E8F-286FE2BACD7E}" dt="2024-02-05T15:32:12.950" v="6" actId="20577"/>
          <ac:spMkLst>
            <pc:docMk/>
            <pc:sldMk cId="0" sldId="259"/>
            <ac:spMk id="15" creationId="{00000000-0000-0000-0000-000000000000}"/>
          </ac:spMkLst>
        </pc:spChg>
      </pc:sldChg>
      <pc:sldChg chg="modSp mod">
        <pc:chgData name="pushkar kumar" userId="6f73e4f5d4c278e8" providerId="LiveId" clId="{EB37BCCD-2969-486D-9E8F-286FE2BACD7E}" dt="2024-02-05T15:34:21.645" v="12" actId="14100"/>
        <pc:sldMkLst>
          <pc:docMk/>
          <pc:sldMk cId="0" sldId="260"/>
        </pc:sldMkLst>
        <pc:spChg chg="mod">
          <ac:chgData name="pushkar kumar" userId="6f73e4f5d4c278e8" providerId="LiveId" clId="{EB37BCCD-2969-486D-9E8F-286FE2BACD7E}" dt="2024-02-05T15:34:21.645" v="12" actId="14100"/>
          <ac:spMkLst>
            <pc:docMk/>
            <pc:sldMk cId="0" sldId="260"/>
            <ac:spMk id="30" creationId="{00000000-0000-0000-0000-000000000000}"/>
          </ac:spMkLst>
        </pc:spChg>
      </pc:sldChg>
      <pc:sldChg chg="modSp mod">
        <pc:chgData name="pushkar kumar" userId="6f73e4f5d4c278e8" providerId="LiveId" clId="{EB37BCCD-2969-486D-9E8F-286FE2BACD7E}" dt="2024-02-05T17:04:02.712" v="42" actId="14100"/>
        <pc:sldMkLst>
          <pc:docMk/>
          <pc:sldMk cId="0" sldId="264"/>
        </pc:sldMkLst>
        <pc:spChg chg="mod">
          <ac:chgData name="pushkar kumar" userId="6f73e4f5d4c278e8" providerId="LiveId" clId="{EB37BCCD-2969-486D-9E8F-286FE2BACD7E}" dt="2024-02-05T17:04:02.712" v="42" actId="14100"/>
          <ac:spMkLst>
            <pc:docMk/>
            <pc:sldMk cId="0" sldId="264"/>
            <ac:spMk id="39" creationId="{00000000-0000-0000-0000-000000000000}"/>
          </ac:spMkLst>
        </pc:spChg>
        <pc:spChg chg="mod">
          <ac:chgData name="pushkar kumar" userId="6f73e4f5d4c278e8" providerId="LiveId" clId="{EB37BCCD-2969-486D-9E8F-286FE2BACD7E}" dt="2024-02-05T15:35:16.569" v="27" actId="20577"/>
          <ac:spMkLst>
            <pc:docMk/>
            <pc:sldMk cId="0" sldId="264"/>
            <ac:spMk id="40" creationId="{00000000-0000-0000-0000-000000000000}"/>
          </ac:spMkLst>
        </pc:spChg>
      </pc:sldChg>
      <pc:sldChg chg="modSp mod">
        <pc:chgData name="pushkar kumar" userId="6f73e4f5d4c278e8" providerId="LiveId" clId="{EB37BCCD-2969-486D-9E8F-286FE2BACD7E}" dt="2024-02-05T15:34:21.034" v="11" actId="1035"/>
        <pc:sldMkLst>
          <pc:docMk/>
          <pc:sldMk cId="0" sldId="265"/>
        </pc:sldMkLst>
        <pc:grpChg chg="mod">
          <ac:chgData name="pushkar kumar" userId="6f73e4f5d4c278e8" providerId="LiveId" clId="{EB37BCCD-2969-486D-9E8F-286FE2BACD7E}" dt="2024-02-05T15:34:21.034" v="11" actId="1035"/>
          <ac:grpSpMkLst>
            <pc:docMk/>
            <pc:sldMk cId="0" sldId="265"/>
            <ac:grpSpMk id="39" creationId="{00000000-0000-0000-0000-000000000000}"/>
          </ac:grpSpMkLst>
        </pc:grpChg>
      </pc:sldChg>
      <pc:sldChg chg="modSp mod">
        <pc:chgData name="pushkar kumar" userId="6f73e4f5d4c278e8" providerId="LiveId" clId="{EB37BCCD-2969-486D-9E8F-286FE2BACD7E}" dt="2024-02-05T15:37:27.636" v="32" actId="207"/>
        <pc:sldMkLst>
          <pc:docMk/>
          <pc:sldMk cId="0" sldId="267"/>
        </pc:sldMkLst>
        <pc:spChg chg="mod">
          <ac:chgData name="pushkar kumar" userId="6f73e4f5d4c278e8" providerId="LiveId" clId="{EB37BCCD-2969-486D-9E8F-286FE2BACD7E}" dt="2024-02-05T15:37:27.636" v="32" actId="207"/>
          <ac:spMkLst>
            <pc:docMk/>
            <pc:sldMk cId="0" sldId="267"/>
            <ac:spMk id="4" creationId="{00000000-0000-0000-0000-000000000000}"/>
          </ac:spMkLst>
        </pc:spChg>
      </pc:sldChg>
    </pc:docChg>
  </pc:docChgLst>
  <pc:docChgLst>
    <pc:chgData name="Shreyansh Srivastava" userId="594921384a6c2289" providerId="LiveId" clId="{7B2EE817-20F8-4CB8-BC75-346E9BF0C400}"/>
    <pc:docChg chg="undo custSel modSld">
      <pc:chgData name="Shreyansh Srivastava" userId="594921384a6c2289" providerId="LiveId" clId="{7B2EE817-20F8-4CB8-BC75-346E9BF0C400}" dt="2024-02-05T07:38:54.465" v="518" actId="1076"/>
      <pc:docMkLst>
        <pc:docMk/>
      </pc:docMkLst>
      <pc:sldChg chg="addSp delSp modSp mod">
        <pc:chgData name="Shreyansh Srivastava" userId="594921384a6c2289" providerId="LiveId" clId="{7B2EE817-20F8-4CB8-BC75-346E9BF0C400}" dt="2024-02-05T07:21:00.432" v="229" actId="1076"/>
        <pc:sldMkLst>
          <pc:docMk/>
          <pc:sldMk cId="0" sldId="257"/>
        </pc:sldMkLst>
        <pc:spChg chg="mod">
          <ac:chgData name="Shreyansh Srivastava" userId="594921384a6c2289" providerId="LiveId" clId="{7B2EE817-20F8-4CB8-BC75-346E9BF0C400}" dt="2024-02-05T07:03:20.884" v="86" actId="1035"/>
          <ac:spMkLst>
            <pc:docMk/>
            <pc:sldMk cId="0" sldId="257"/>
            <ac:spMk id="59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3:55.751" v="97" actId="14100"/>
          <ac:spMkLst>
            <pc:docMk/>
            <pc:sldMk cId="0" sldId="257"/>
            <ac:spMk id="60" creationId="{00000000-0000-0000-0000-000000000000}"/>
          </ac:spMkLst>
        </pc:spChg>
        <pc:spChg chg="del mod">
          <ac:chgData name="Shreyansh Srivastava" userId="594921384a6c2289" providerId="LiveId" clId="{7B2EE817-20F8-4CB8-BC75-346E9BF0C400}" dt="2024-02-05T07:00:22.245" v="34" actId="478"/>
          <ac:spMkLst>
            <pc:docMk/>
            <pc:sldMk cId="0" sldId="257"/>
            <ac:spMk id="61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21:00.432" v="229" actId="1076"/>
          <ac:spMkLst>
            <pc:docMk/>
            <pc:sldMk cId="0" sldId="257"/>
            <ac:spMk id="64" creationId="{00000000-0000-0000-0000-000000000000}"/>
          </ac:spMkLst>
        </pc:spChg>
        <pc:picChg chg="add mod modCrop">
          <ac:chgData name="Shreyansh Srivastava" userId="594921384a6c2289" providerId="LiveId" clId="{7B2EE817-20F8-4CB8-BC75-346E9BF0C400}" dt="2024-02-05T07:03:03.027" v="59" actId="1037"/>
          <ac:picMkLst>
            <pc:docMk/>
            <pc:sldMk cId="0" sldId="257"/>
            <ac:picMk id="66" creationId="{2254C16C-E7B5-ECAA-F5BC-3A8477A9FD7A}"/>
          </ac:picMkLst>
        </pc:picChg>
      </pc:sldChg>
      <pc:sldChg chg="addSp delSp modSp mod">
        <pc:chgData name="Shreyansh Srivastava" userId="594921384a6c2289" providerId="LiveId" clId="{7B2EE817-20F8-4CB8-BC75-346E9BF0C400}" dt="2024-02-05T07:38:54.465" v="518" actId="1076"/>
        <pc:sldMkLst>
          <pc:docMk/>
          <pc:sldMk cId="0" sldId="258"/>
        </pc:sldMkLst>
        <pc:spChg chg="mod">
          <ac:chgData name="Shreyansh Srivastava" userId="594921384a6c2289" providerId="LiveId" clId="{7B2EE817-20F8-4CB8-BC75-346E9BF0C400}" dt="2024-02-05T06:56:37.999" v="25" actId="33524"/>
          <ac:spMkLst>
            <pc:docMk/>
            <pc:sldMk cId="0" sldId="258"/>
            <ac:spMk id="30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6:55:43.345" v="24" actId="33524"/>
          <ac:spMkLst>
            <pc:docMk/>
            <pc:sldMk cId="0" sldId="258"/>
            <ac:spMk id="31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38:54.465" v="518" actId="1076"/>
          <ac:spMkLst>
            <pc:docMk/>
            <pc:sldMk cId="0" sldId="258"/>
            <ac:spMk id="33" creationId="{00000000-0000-0000-0000-000000000000}"/>
          </ac:spMkLst>
        </pc:spChg>
        <pc:spChg chg="del mod">
          <ac:chgData name="Shreyansh Srivastava" userId="594921384a6c2289" providerId="LiveId" clId="{7B2EE817-20F8-4CB8-BC75-346E9BF0C400}" dt="2024-02-05T07:17:25.147" v="168" actId="478"/>
          <ac:spMkLst>
            <pc:docMk/>
            <pc:sldMk cId="0" sldId="258"/>
            <ac:spMk id="34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33:14.191" v="434" actId="1076"/>
          <ac:spMkLst>
            <pc:docMk/>
            <pc:sldMk cId="0" sldId="258"/>
            <ac:spMk id="38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36:59.779" v="500" actId="113"/>
          <ac:spMkLst>
            <pc:docMk/>
            <pc:sldMk cId="0" sldId="258"/>
            <ac:spMk id="39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29:33.158" v="281" actId="20577"/>
          <ac:spMkLst>
            <pc:docMk/>
            <pc:sldMk cId="0" sldId="258"/>
            <ac:spMk id="42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6:54:40.089" v="19" actId="1076"/>
          <ac:spMkLst>
            <pc:docMk/>
            <pc:sldMk cId="0" sldId="258"/>
            <ac:spMk id="45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6:54:34.917" v="18" actId="1076"/>
          <ac:spMkLst>
            <pc:docMk/>
            <pc:sldMk cId="0" sldId="258"/>
            <ac:spMk id="48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14:51.907" v="158"/>
          <ac:spMkLst>
            <pc:docMk/>
            <pc:sldMk cId="0" sldId="258"/>
            <ac:spMk id="50" creationId="{86849890-C274-A735-76B1-52070284768F}"/>
          </ac:spMkLst>
        </pc:spChg>
        <pc:spChg chg="mod">
          <ac:chgData name="Shreyansh Srivastava" userId="594921384a6c2289" providerId="LiveId" clId="{7B2EE817-20F8-4CB8-BC75-346E9BF0C400}" dt="2024-02-05T07:38:01.752" v="512" actId="1076"/>
          <ac:spMkLst>
            <pc:docMk/>
            <pc:sldMk cId="0" sldId="258"/>
            <ac:spMk id="51" creationId="{879F26B3-A019-E9D0-DE66-0A6F8C455E66}"/>
          </ac:spMkLst>
        </pc:spChg>
        <pc:spChg chg="add del">
          <ac:chgData name="Shreyansh Srivastava" userId="594921384a6c2289" providerId="LiveId" clId="{7B2EE817-20F8-4CB8-BC75-346E9BF0C400}" dt="2024-02-05T07:19:40.692" v="206" actId="22"/>
          <ac:spMkLst>
            <pc:docMk/>
            <pc:sldMk cId="0" sldId="258"/>
            <ac:spMk id="53" creationId="{545561C5-A19E-1DD6-41FB-72926CEA0949}"/>
          </ac:spMkLst>
        </pc:spChg>
        <pc:spChg chg="add mod">
          <ac:chgData name="Shreyansh Srivastava" userId="594921384a6c2289" providerId="LiveId" clId="{7B2EE817-20F8-4CB8-BC75-346E9BF0C400}" dt="2024-02-05T07:21:10.022" v="231" actId="20577"/>
          <ac:spMkLst>
            <pc:docMk/>
            <pc:sldMk cId="0" sldId="258"/>
            <ac:spMk id="55" creationId="{1A5D7328-22FE-D75E-F5F2-90545128E3B6}"/>
          </ac:spMkLst>
        </pc:spChg>
        <pc:grpChg chg="mod">
          <ac:chgData name="Shreyansh Srivastava" userId="594921384a6c2289" providerId="LiveId" clId="{7B2EE817-20F8-4CB8-BC75-346E9BF0C400}" dt="2024-02-05T07:33:19.832" v="435" actId="14100"/>
          <ac:grpSpMkLst>
            <pc:docMk/>
            <pc:sldMk cId="0" sldId="258"/>
            <ac:grpSpMk id="37" creationId="{00000000-0000-0000-0000-000000000000}"/>
          </ac:grpSpMkLst>
        </pc:grpChg>
        <pc:grpChg chg="mod">
          <ac:chgData name="Shreyansh Srivastava" userId="594921384a6c2289" providerId="LiveId" clId="{7B2EE817-20F8-4CB8-BC75-346E9BF0C400}" dt="2024-02-05T07:29:20.234" v="279" actId="1076"/>
          <ac:grpSpMkLst>
            <pc:docMk/>
            <pc:sldMk cId="0" sldId="258"/>
            <ac:grpSpMk id="40" creationId="{00000000-0000-0000-0000-000000000000}"/>
          </ac:grpSpMkLst>
        </pc:grpChg>
        <pc:grpChg chg="mod">
          <ac:chgData name="Shreyansh Srivastava" userId="594921384a6c2289" providerId="LiveId" clId="{7B2EE817-20F8-4CB8-BC75-346E9BF0C400}" dt="2024-02-05T06:55:02.035" v="20" actId="1076"/>
          <ac:grpSpMkLst>
            <pc:docMk/>
            <pc:sldMk cId="0" sldId="258"/>
            <ac:grpSpMk id="43" creationId="{00000000-0000-0000-0000-000000000000}"/>
          </ac:grpSpMkLst>
        </pc:grpChg>
        <pc:grpChg chg="mod">
          <ac:chgData name="Shreyansh Srivastava" userId="594921384a6c2289" providerId="LiveId" clId="{7B2EE817-20F8-4CB8-BC75-346E9BF0C400}" dt="2024-02-05T06:53:42.328" v="3" actId="1035"/>
          <ac:grpSpMkLst>
            <pc:docMk/>
            <pc:sldMk cId="0" sldId="258"/>
            <ac:grpSpMk id="46" creationId="{00000000-0000-0000-0000-000000000000}"/>
          </ac:grpSpMkLst>
        </pc:grpChg>
        <pc:grpChg chg="add mod">
          <ac:chgData name="Shreyansh Srivastava" userId="594921384a6c2289" providerId="LiveId" clId="{7B2EE817-20F8-4CB8-BC75-346E9BF0C400}" dt="2024-02-05T07:38:44.050" v="517" actId="1076"/>
          <ac:grpSpMkLst>
            <pc:docMk/>
            <pc:sldMk cId="0" sldId="258"/>
            <ac:grpSpMk id="49" creationId="{750CAEA5-7EF6-B185-0C88-43817CB74A92}"/>
          </ac:grpSpMkLst>
        </pc:grpChg>
        <pc:picChg chg="mod">
          <ac:chgData name="Shreyansh Srivastava" userId="594921384a6c2289" providerId="LiveId" clId="{7B2EE817-20F8-4CB8-BC75-346E9BF0C400}" dt="2024-02-05T07:34:53.254" v="485" actId="1076"/>
          <ac:picMkLst>
            <pc:docMk/>
            <pc:sldMk cId="0" sldId="258"/>
            <ac:picMk id="4" creationId="{00000000-0000-0000-0000-000000000000}"/>
          </ac:picMkLst>
        </pc:picChg>
      </pc:sldChg>
      <pc:sldChg chg="addSp delSp modSp mod">
        <pc:chgData name="Shreyansh Srivastava" userId="594921384a6c2289" providerId="LiveId" clId="{7B2EE817-20F8-4CB8-BC75-346E9BF0C400}" dt="2024-02-05T07:21:27.261" v="235" actId="20577"/>
        <pc:sldMkLst>
          <pc:docMk/>
          <pc:sldMk cId="0" sldId="259"/>
        </pc:sldMkLst>
        <pc:spChg chg="mod">
          <ac:chgData name="Shreyansh Srivastava" userId="594921384a6c2289" providerId="LiveId" clId="{7B2EE817-20F8-4CB8-BC75-346E9BF0C400}" dt="2024-02-05T06:57:38.777" v="28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6:57:08.773" v="26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6:57:49.438" v="30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6:57:45.453" v="29" actId="1076"/>
          <ac:spMkLst>
            <pc:docMk/>
            <pc:sldMk cId="0" sldId="259"/>
            <ac:spMk id="15" creationId="{00000000-0000-0000-0000-000000000000}"/>
          </ac:spMkLst>
        </pc:spChg>
        <pc:spChg chg="del">
          <ac:chgData name="Shreyansh Srivastava" userId="594921384a6c2289" providerId="LiveId" clId="{7B2EE817-20F8-4CB8-BC75-346E9BF0C400}" dt="2024-02-05T07:17:40.773" v="169" actId="478"/>
          <ac:spMkLst>
            <pc:docMk/>
            <pc:sldMk cId="0" sldId="259"/>
            <ac:spMk id="18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6:58:00.783" v="31" actId="1076"/>
          <ac:spMkLst>
            <pc:docMk/>
            <pc:sldMk cId="0" sldId="259"/>
            <ac:spMk id="24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6:58:08.512" v="32" actId="1076"/>
          <ac:spMkLst>
            <pc:docMk/>
            <pc:sldMk cId="0" sldId="259"/>
            <ac:spMk id="28" creationId="{00000000-0000-0000-0000-000000000000}"/>
          </ac:spMkLst>
        </pc:spChg>
        <pc:spChg chg="add mod">
          <ac:chgData name="Shreyansh Srivastava" userId="594921384a6c2289" providerId="LiveId" clId="{7B2EE817-20F8-4CB8-BC75-346E9BF0C400}" dt="2024-02-05T07:21:27.261" v="235" actId="20577"/>
          <ac:spMkLst>
            <pc:docMk/>
            <pc:sldMk cId="0" sldId="259"/>
            <ac:spMk id="30" creationId="{4A4C6E99-B765-3D41-784F-B3E4647474FB}"/>
          </ac:spMkLst>
        </pc:spChg>
      </pc:sldChg>
      <pc:sldChg chg="addSp delSp modSp mod">
        <pc:chgData name="Shreyansh Srivastava" userId="594921384a6c2289" providerId="LiveId" clId="{7B2EE817-20F8-4CB8-BC75-346E9BF0C400}" dt="2024-02-05T07:21:51.179" v="239" actId="20577"/>
        <pc:sldMkLst>
          <pc:docMk/>
          <pc:sldMk cId="0" sldId="260"/>
        </pc:sldMkLst>
        <pc:spChg chg="del">
          <ac:chgData name="Shreyansh Srivastava" userId="594921384a6c2289" providerId="LiveId" clId="{7B2EE817-20F8-4CB8-BC75-346E9BF0C400}" dt="2024-02-05T07:17:45.359" v="170" actId="478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Shreyansh Srivastava" userId="594921384a6c2289" providerId="LiveId" clId="{7B2EE817-20F8-4CB8-BC75-346E9BF0C400}" dt="2024-02-05T07:21:51.179" v="239" actId="20577"/>
          <ac:spMkLst>
            <pc:docMk/>
            <pc:sldMk cId="0" sldId="260"/>
            <ac:spMk id="37" creationId="{51BFE21C-D7DD-31CE-DE8A-71134C6B4133}"/>
          </ac:spMkLst>
        </pc:spChg>
      </pc:sldChg>
      <pc:sldChg chg="addSp delSp modSp mod">
        <pc:chgData name="Shreyansh Srivastava" userId="594921384a6c2289" providerId="LiveId" clId="{7B2EE817-20F8-4CB8-BC75-346E9BF0C400}" dt="2024-02-05T07:22:11.203" v="243" actId="1076"/>
        <pc:sldMkLst>
          <pc:docMk/>
          <pc:sldMk cId="0" sldId="261"/>
        </pc:sldMkLst>
        <pc:spChg chg="mod">
          <ac:chgData name="Shreyansh Srivastava" userId="594921384a6c2289" providerId="LiveId" clId="{7B2EE817-20F8-4CB8-BC75-346E9BF0C400}" dt="2024-02-05T07:08:17.493" v="128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16:37.249" v="164" actId="313"/>
          <ac:spMkLst>
            <pc:docMk/>
            <pc:sldMk cId="0" sldId="261"/>
            <ac:spMk id="24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9:18.091" v="138" actId="1076"/>
          <ac:spMkLst>
            <pc:docMk/>
            <pc:sldMk cId="0" sldId="261"/>
            <ac:spMk id="28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4:37.456" v="98" actId="1076"/>
          <ac:spMkLst>
            <pc:docMk/>
            <pc:sldMk cId="0" sldId="261"/>
            <ac:spMk id="35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4:45.798" v="100" actId="1076"/>
          <ac:spMkLst>
            <pc:docMk/>
            <pc:sldMk cId="0" sldId="261"/>
            <ac:spMk id="38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4:58.921" v="102" actId="1076"/>
          <ac:spMkLst>
            <pc:docMk/>
            <pc:sldMk cId="0" sldId="261"/>
            <ac:spMk id="41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4:53.617" v="101" actId="1076"/>
          <ac:spMkLst>
            <pc:docMk/>
            <pc:sldMk cId="0" sldId="261"/>
            <ac:spMk id="44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5:29.660" v="105" actId="1076"/>
          <ac:spMkLst>
            <pc:docMk/>
            <pc:sldMk cId="0" sldId="261"/>
            <ac:spMk id="48" creationId="{00000000-0000-0000-0000-000000000000}"/>
          </ac:spMkLst>
        </pc:spChg>
        <pc:spChg chg="add del mod">
          <ac:chgData name="Shreyansh Srivastava" userId="594921384a6c2289" providerId="LiveId" clId="{7B2EE817-20F8-4CB8-BC75-346E9BF0C400}" dt="2024-02-05T07:22:11.203" v="243" actId="1076"/>
          <ac:spMkLst>
            <pc:docMk/>
            <pc:sldMk cId="0" sldId="261"/>
            <ac:spMk id="51" creationId="{00000000-0000-0000-0000-000000000000}"/>
          </ac:spMkLst>
        </pc:spChg>
        <pc:grpChg chg="mod">
          <ac:chgData name="Shreyansh Srivastava" userId="594921384a6c2289" providerId="LiveId" clId="{7B2EE817-20F8-4CB8-BC75-346E9BF0C400}" dt="2024-02-05T07:08:32.540" v="129" actId="1076"/>
          <ac:grpSpMkLst>
            <pc:docMk/>
            <pc:sldMk cId="0" sldId="261"/>
            <ac:grpSpMk id="36" creationId="{00000000-0000-0000-0000-000000000000}"/>
          </ac:grpSpMkLst>
        </pc:grpChg>
        <pc:picChg chg="mod">
          <ac:chgData name="Shreyansh Srivastava" userId="594921384a6c2289" providerId="LiveId" clId="{7B2EE817-20F8-4CB8-BC75-346E9BF0C400}" dt="2024-02-05T07:05:24.802" v="104" actId="1076"/>
          <ac:picMkLst>
            <pc:docMk/>
            <pc:sldMk cId="0" sldId="261"/>
            <ac:picMk id="11" creationId="{00000000-0000-0000-0000-000000000000}"/>
          </ac:picMkLst>
        </pc:picChg>
      </pc:sldChg>
      <pc:sldChg chg="addSp delSp modSp mod">
        <pc:chgData name="Shreyansh Srivastava" userId="594921384a6c2289" providerId="LiveId" clId="{7B2EE817-20F8-4CB8-BC75-346E9BF0C400}" dt="2024-02-05T07:22:47.865" v="247" actId="1076"/>
        <pc:sldMkLst>
          <pc:docMk/>
          <pc:sldMk cId="0" sldId="262"/>
        </pc:sldMkLst>
        <pc:spChg chg="mod">
          <ac:chgData name="Shreyansh Srivastava" userId="594921384a6c2289" providerId="LiveId" clId="{7B2EE817-20F8-4CB8-BC75-346E9BF0C400}" dt="2024-02-05T07:05:40.258" v="106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9:58.934" v="140" actId="255"/>
          <ac:spMkLst>
            <pc:docMk/>
            <pc:sldMk cId="0" sldId="262"/>
            <ac:spMk id="16" creationId="{00000000-0000-0000-0000-000000000000}"/>
          </ac:spMkLst>
        </pc:spChg>
        <pc:spChg chg="add del mod">
          <ac:chgData name="Shreyansh Srivastava" userId="594921384a6c2289" providerId="LiveId" clId="{7B2EE817-20F8-4CB8-BC75-346E9BF0C400}" dt="2024-02-05T07:22:47.865" v="247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9:34.306" v="139" actId="313"/>
          <ac:spMkLst>
            <pc:docMk/>
            <pc:sldMk cId="0" sldId="262"/>
            <ac:spMk id="20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7:33.824" v="126" actId="14100"/>
          <ac:spMkLst>
            <pc:docMk/>
            <pc:sldMk cId="0" sldId="262"/>
            <ac:spMk id="28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6:08.277" v="111" actId="1076"/>
          <ac:spMkLst>
            <pc:docMk/>
            <pc:sldMk cId="0" sldId="262"/>
            <ac:spMk id="30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6:01.015" v="110" actId="20577"/>
          <ac:spMkLst>
            <pc:docMk/>
            <pc:sldMk cId="0" sldId="262"/>
            <ac:spMk id="31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7:04.423" v="121" actId="1076"/>
          <ac:spMkLst>
            <pc:docMk/>
            <pc:sldMk cId="0" sldId="262"/>
            <ac:spMk id="33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7:19.017" v="124" actId="313"/>
          <ac:spMkLst>
            <pc:docMk/>
            <pc:sldMk cId="0" sldId="262"/>
            <ac:spMk id="37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07:24.121" v="125" actId="1076"/>
          <ac:spMkLst>
            <pc:docMk/>
            <pc:sldMk cId="0" sldId="262"/>
            <ac:spMk id="40" creationId="{00000000-0000-0000-0000-000000000000}"/>
          </ac:spMkLst>
        </pc:spChg>
        <pc:grpChg chg="mod">
          <ac:chgData name="Shreyansh Srivastava" userId="594921384a6c2289" providerId="LiveId" clId="{7B2EE817-20F8-4CB8-BC75-346E9BF0C400}" dt="2024-02-05T07:07:43.654" v="127" actId="1076"/>
          <ac:grpSpMkLst>
            <pc:docMk/>
            <pc:sldMk cId="0" sldId="262"/>
            <ac:grpSpMk id="11" creationId="{00000000-0000-0000-0000-000000000000}"/>
          </ac:grpSpMkLst>
        </pc:grpChg>
        <pc:grpChg chg="mod">
          <ac:chgData name="Shreyansh Srivastava" userId="594921384a6c2289" providerId="LiveId" clId="{7B2EE817-20F8-4CB8-BC75-346E9BF0C400}" dt="2024-02-05T07:06:30.408" v="113" actId="1076"/>
          <ac:grpSpMkLst>
            <pc:docMk/>
            <pc:sldMk cId="0" sldId="262"/>
            <ac:grpSpMk id="22" creationId="{00000000-0000-0000-0000-000000000000}"/>
          </ac:grpSpMkLst>
        </pc:grpChg>
        <pc:grpChg chg="mod">
          <ac:chgData name="Shreyansh Srivastava" userId="594921384a6c2289" providerId="LiveId" clId="{7B2EE817-20F8-4CB8-BC75-346E9BF0C400}" dt="2024-02-05T07:06:12.973" v="112" actId="1076"/>
          <ac:grpSpMkLst>
            <pc:docMk/>
            <pc:sldMk cId="0" sldId="262"/>
            <ac:grpSpMk id="25" creationId="{00000000-0000-0000-0000-000000000000}"/>
          </ac:grpSpMkLst>
        </pc:grpChg>
        <pc:grpChg chg="mod">
          <ac:chgData name="Shreyansh Srivastava" userId="594921384a6c2289" providerId="LiveId" clId="{7B2EE817-20F8-4CB8-BC75-346E9BF0C400}" dt="2024-02-05T07:07:08.936" v="122" actId="1076"/>
          <ac:grpSpMkLst>
            <pc:docMk/>
            <pc:sldMk cId="0" sldId="262"/>
            <ac:grpSpMk id="32" creationId="{00000000-0000-0000-0000-000000000000}"/>
          </ac:grpSpMkLst>
        </pc:grpChg>
      </pc:sldChg>
      <pc:sldChg chg="addSp delSp modSp mod">
        <pc:chgData name="Shreyansh Srivastava" userId="594921384a6c2289" providerId="LiveId" clId="{7B2EE817-20F8-4CB8-BC75-346E9BF0C400}" dt="2024-02-05T07:23:04.670" v="253" actId="1076"/>
        <pc:sldMkLst>
          <pc:docMk/>
          <pc:sldMk cId="0" sldId="263"/>
        </pc:sldMkLst>
        <pc:spChg chg="add del mod">
          <ac:chgData name="Shreyansh Srivastava" userId="594921384a6c2289" providerId="LiveId" clId="{7B2EE817-20F8-4CB8-BC75-346E9BF0C400}" dt="2024-02-05T07:23:04.670" v="253" actId="1076"/>
          <ac:spMkLst>
            <pc:docMk/>
            <pc:sldMk cId="0" sldId="263"/>
            <ac:spMk id="29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10:31.605" v="146" actId="1076"/>
          <ac:spMkLst>
            <pc:docMk/>
            <pc:sldMk cId="0" sldId="263"/>
            <ac:spMk id="34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10:56.456" v="150" actId="14100"/>
          <ac:spMkLst>
            <pc:docMk/>
            <pc:sldMk cId="0" sldId="263"/>
            <ac:spMk id="37" creationId="{00000000-0000-0000-0000-000000000000}"/>
          </ac:spMkLst>
        </pc:spChg>
        <pc:grpChg chg="mod">
          <ac:chgData name="Shreyansh Srivastava" userId="594921384a6c2289" providerId="LiveId" clId="{7B2EE817-20F8-4CB8-BC75-346E9BF0C400}" dt="2024-02-05T07:10:27.201" v="145" actId="1076"/>
          <ac:grpSpMkLst>
            <pc:docMk/>
            <pc:sldMk cId="0" sldId="263"/>
            <ac:grpSpMk id="32" creationId="{00000000-0000-0000-0000-000000000000}"/>
          </ac:grpSpMkLst>
        </pc:grpChg>
        <pc:grpChg chg="mod">
          <ac:chgData name="Shreyansh Srivastava" userId="594921384a6c2289" providerId="LiveId" clId="{7B2EE817-20F8-4CB8-BC75-346E9BF0C400}" dt="2024-02-05T07:10:47.364" v="149" actId="14100"/>
          <ac:grpSpMkLst>
            <pc:docMk/>
            <pc:sldMk cId="0" sldId="263"/>
            <ac:grpSpMk id="35" creationId="{00000000-0000-0000-0000-000000000000}"/>
          </ac:grpSpMkLst>
        </pc:grpChg>
        <pc:picChg chg="add del mod">
          <ac:chgData name="Shreyansh Srivastava" userId="594921384a6c2289" providerId="LiveId" clId="{7B2EE817-20F8-4CB8-BC75-346E9BF0C400}" dt="2024-02-05T07:23:04.192" v="252" actId="1036"/>
          <ac:picMkLst>
            <pc:docMk/>
            <pc:sldMk cId="0" sldId="263"/>
            <ac:picMk id="27" creationId="{00000000-0000-0000-0000-000000000000}"/>
          </ac:picMkLst>
        </pc:picChg>
      </pc:sldChg>
      <pc:sldChg chg="addSp delSp modSp mod">
        <pc:chgData name="Shreyansh Srivastava" userId="594921384a6c2289" providerId="LiveId" clId="{7B2EE817-20F8-4CB8-BC75-346E9BF0C400}" dt="2024-02-05T07:23:28.162" v="255" actId="1076"/>
        <pc:sldMkLst>
          <pc:docMk/>
          <pc:sldMk cId="0" sldId="264"/>
        </pc:sldMkLst>
        <pc:spChg chg="mod">
          <ac:chgData name="Shreyansh Srivastava" userId="594921384a6c2289" providerId="LiveId" clId="{7B2EE817-20F8-4CB8-BC75-346E9BF0C400}" dt="2024-02-05T07:12:09.628" v="157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11:59.409" v="156" actId="20577"/>
          <ac:spMkLst>
            <pc:docMk/>
            <pc:sldMk cId="0" sldId="264"/>
            <ac:spMk id="9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11:51.690" v="155" actId="20577"/>
          <ac:spMkLst>
            <pc:docMk/>
            <pc:sldMk cId="0" sldId="264"/>
            <ac:spMk id="12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11:44.715" v="154" actId="1076"/>
          <ac:spMkLst>
            <pc:docMk/>
            <pc:sldMk cId="0" sldId="264"/>
            <ac:spMk id="21" creationId="{00000000-0000-0000-0000-000000000000}"/>
          </ac:spMkLst>
        </pc:spChg>
        <pc:spChg chg="add del mod">
          <ac:chgData name="Shreyansh Srivastava" userId="594921384a6c2289" providerId="LiveId" clId="{7B2EE817-20F8-4CB8-BC75-346E9BF0C400}" dt="2024-02-05T07:23:28.162" v="255" actId="1076"/>
          <ac:spMkLst>
            <pc:docMk/>
            <pc:sldMk cId="0" sldId="264"/>
            <ac:spMk id="34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11:20.485" v="151" actId="1076"/>
          <ac:spMkLst>
            <pc:docMk/>
            <pc:sldMk cId="0" sldId="264"/>
            <ac:spMk id="38" creationId="{00000000-0000-0000-0000-000000000000}"/>
          </ac:spMkLst>
        </pc:spChg>
        <pc:spChg chg="mod">
          <ac:chgData name="Shreyansh Srivastava" userId="594921384a6c2289" providerId="LiveId" clId="{7B2EE817-20F8-4CB8-BC75-346E9BF0C400}" dt="2024-02-05T07:11:33.676" v="153" actId="1076"/>
          <ac:spMkLst>
            <pc:docMk/>
            <pc:sldMk cId="0" sldId="264"/>
            <ac:spMk id="43" creationId="{00000000-0000-0000-0000-000000000000}"/>
          </ac:spMkLst>
        </pc:spChg>
        <pc:grpChg chg="mod">
          <ac:chgData name="Shreyansh Srivastava" userId="594921384a6c2289" providerId="LiveId" clId="{7B2EE817-20F8-4CB8-BC75-346E9BF0C400}" dt="2024-02-05T07:11:28.266" v="152" actId="1076"/>
          <ac:grpSpMkLst>
            <pc:docMk/>
            <pc:sldMk cId="0" sldId="264"/>
            <ac:grpSpMk id="41" creationId="{00000000-0000-0000-0000-000000000000}"/>
          </ac:grpSpMkLst>
        </pc:grpChg>
      </pc:sldChg>
      <pc:sldChg chg="addSp delSp modSp mod">
        <pc:chgData name="Shreyansh Srivastava" userId="594921384a6c2289" providerId="LiveId" clId="{7B2EE817-20F8-4CB8-BC75-346E9BF0C400}" dt="2024-02-05T07:23:49.292" v="259" actId="1035"/>
        <pc:sldMkLst>
          <pc:docMk/>
          <pc:sldMk cId="0" sldId="265"/>
        </pc:sldMkLst>
        <pc:spChg chg="add del mod">
          <ac:chgData name="Shreyansh Srivastava" userId="594921384a6c2289" providerId="LiveId" clId="{7B2EE817-20F8-4CB8-BC75-346E9BF0C400}" dt="2024-02-05T07:23:49.292" v="259" actId="1035"/>
          <ac:spMkLst>
            <pc:docMk/>
            <pc:sldMk cId="0" sldId="265"/>
            <ac:spMk id="47" creationId="{00000000-0000-0000-0000-000000000000}"/>
          </ac:spMkLst>
        </pc:spChg>
      </pc:sldChg>
      <pc:sldChg chg="addSp delSp modSp mod">
        <pc:chgData name="Shreyansh Srivastava" userId="594921384a6c2289" providerId="LiveId" clId="{7B2EE817-20F8-4CB8-BC75-346E9BF0C400}" dt="2024-02-05T07:24:02.659" v="263" actId="1035"/>
        <pc:sldMkLst>
          <pc:docMk/>
          <pc:sldMk cId="0" sldId="266"/>
        </pc:sldMkLst>
        <pc:spChg chg="add del mod">
          <ac:chgData name="Shreyansh Srivastava" userId="594921384a6c2289" providerId="LiveId" clId="{7B2EE817-20F8-4CB8-BC75-346E9BF0C400}" dt="2024-02-05T07:24:02.659" v="263" actId="1035"/>
          <ac:spMkLst>
            <pc:docMk/>
            <pc:sldMk cId="0" sldId="266"/>
            <ac:spMk id="5" creationId="{00000000-0000-0000-0000-000000000000}"/>
          </ac:spMkLst>
        </pc:spChg>
      </pc:sldChg>
      <pc:sldChg chg="addSp delSp modSp mod">
        <pc:chgData name="Shreyansh Srivastava" userId="594921384a6c2289" providerId="LiveId" clId="{7B2EE817-20F8-4CB8-BC75-346E9BF0C400}" dt="2024-02-05T07:24:33.173" v="268" actId="207"/>
        <pc:sldMkLst>
          <pc:docMk/>
          <pc:sldMk cId="0" sldId="267"/>
        </pc:sldMkLst>
        <pc:spChg chg="mod">
          <ac:chgData name="Shreyansh Srivastava" userId="594921384a6c2289" providerId="LiveId" clId="{7B2EE817-20F8-4CB8-BC75-346E9BF0C400}" dt="2024-02-05T07:24:33.173" v="268" actId="207"/>
          <ac:spMkLst>
            <pc:docMk/>
            <pc:sldMk cId="0" sldId="267"/>
            <ac:spMk id="4" creationId="{00000000-0000-0000-0000-000000000000}"/>
          </ac:spMkLst>
        </pc:spChg>
        <pc:spChg chg="add del mod">
          <ac:chgData name="Shreyansh Srivastava" userId="594921384a6c2289" providerId="LiveId" clId="{7B2EE817-20F8-4CB8-BC75-346E9BF0C400}" dt="2024-02-05T07:24:17.605" v="265" actId="1076"/>
          <ac:spMkLst>
            <pc:docMk/>
            <pc:sldMk cId="0" sldId="267"/>
            <ac:spMk id="5" creationId="{00000000-0000-0000-0000-000000000000}"/>
          </ac:spMkLst>
        </pc:spChg>
      </pc:sldChg>
    </pc:docChg>
  </pc:docChgLst>
  <pc:docChgLst>
    <pc:chgData name="pushkar kumar" userId="6f73e4f5d4c278e8" providerId="LiveId" clId="{B92BB231-4A79-4568-A054-F1CB92B9826C}"/>
    <pc:docChg chg="undo custSel modSld">
      <pc:chgData name="pushkar kumar" userId="6f73e4f5d4c278e8" providerId="LiveId" clId="{B92BB231-4A79-4568-A054-F1CB92B9826C}" dt="2024-02-05T13:22:18.596" v="375" actId="1035"/>
      <pc:docMkLst>
        <pc:docMk/>
      </pc:docMkLst>
      <pc:sldChg chg="modSp mod">
        <pc:chgData name="pushkar kumar" userId="6f73e4f5d4c278e8" providerId="LiveId" clId="{B92BB231-4A79-4568-A054-F1CB92B9826C}" dt="2024-02-05T13:22:18.596" v="375" actId="1035"/>
        <pc:sldMkLst>
          <pc:docMk/>
          <pc:sldMk cId="0" sldId="257"/>
        </pc:sldMkLst>
        <pc:spChg chg="mod">
          <ac:chgData name="pushkar kumar" userId="6f73e4f5d4c278e8" providerId="LiveId" clId="{B92BB231-4A79-4568-A054-F1CB92B9826C}" dt="2024-02-05T13:22:18.596" v="375" actId="1035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pushkar kumar" userId="6f73e4f5d4c278e8" providerId="LiveId" clId="{B92BB231-4A79-4568-A054-F1CB92B9826C}" dt="2024-02-05T13:22:12.061" v="374" actId="1035"/>
        <pc:sldMkLst>
          <pc:docMk/>
          <pc:sldMk cId="0" sldId="258"/>
        </pc:sldMkLst>
        <pc:spChg chg="mod">
          <ac:chgData name="pushkar kumar" userId="6f73e4f5d4c278e8" providerId="LiveId" clId="{B92BB231-4A79-4568-A054-F1CB92B9826C}" dt="2024-02-05T13:22:05.777" v="373" actId="1035"/>
          <ac:spMkLst>
            <pc:docMk/>
            <pc:sldMk cId="0" sldId="258"/>
            <ac:spMk id="3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22:12.061" v="374" actId="1035"/>
          <ac:spMkLst>
            <pc:docMk/>
            <pc:sldMk cId="0" sldId="258"/>
            <ac:spMk id="5" creationId="{00000000-0000-0000-0000-000000000000}"/>
          </ac:spMkLst>
        </pc:spChg>
      </pc:sldChg>
      <pc:sldChg chg="modSp mod">
        <pc:chgData name="pushkar kumar" userId="6f73e4f5d4c278e8" providerId="LiveId" clId="{B92BB231-4A79-4568-A054-F1CB92B9826C}" dt="2024-02-05T13:15:29.569" v="98" actId="14100"/>
        <pc:sldMkLst>
          <pc:docMk/>
          <pc:sldMk cId="0" sldId="259"/>
        </pc:sldMkLst>
        <pc:spChg chg="mod">
          <ac:chgData name="pushkar kumar" userId="6f73e4f5d4c278e8" providerId="LiveId" clId="{B92BB231-4A79-4568-A054-F1CB92B9826C}" dt="2024-02-05T13:15:04.086" v="96" actId="14100"/>
          <ac:spMkLst>
            <pc:docMk/>
            <pc:sldMk cId="0" sldId="259"/>
            <ac:spMk id="2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12:29.834" v="44" actId="14100"/>
          <ac:spMkLst>
            <pc:docMk/>
            <pc:sldMk cId="0" sldId="259"/>
            <ac:spMk id="3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15:29.569" v="98" actId="14100"/>
          <ac:spMkLst>
            <pc:docMk/>
            <pc:sldMk cId="0" sldId="259"/>
            <ac:spMk id="16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12:03.725" v="1" actId="14100"/>
          <ac:spMkLst>
            <pc:docMk/>
            <pc:sldMk cId="0" sldId="259"/>
            <ac:spMk id="17" creationId="{00000000-0000-0000-0000-000000000000}"/>
          </ac:spMkLst>
        </pc:spChg>
      </pc:sldChg>
      <pc:sldChg chg="modSp mod">
        <pc:chgData name="pushkar kumar" userId="6f73e4f5d4c278e8" providerId="LiveId" clId="{B92BB231-4A79-4568-A054-F1CB92B9826C}" dt="2024-02-05T13:16:24.076" v="116" actId="14100"/>
        <pc:sldMkLst>
          <pc:docMk/>
          <pc:sldMk cId="0" sldId="260"/>
        </pc:sldMkLst>
        <pc:spChg chg="mod">
          <ac:chgData name="pushkar kumar" userId="6f73e4f5d4c278e8" providerId="LiveId" clId="{B92BB231-4A79-4568-A054-F1CB92B9826C}" dt="2024-02-05T13:16:08.410" v="115" actId="1038"/>
          <ac:spMkLst>
            <pc:docMk/>
            <pc:sldMk cId="0" sldId="260"/>
            <ac:spMk id="2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16:24.076" v="116" actId="14100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pushkar kumar" userId="6f73e4f5d4c278e8" providerId="LiveId" clId="{B92BB231-4A79-4568-A054-F1CB92B9826C}" dt="2024-02-05T13:17:08.140" v="165" actId="14100"/>
        <pc:sldMkLst>
          <pc:docMk/>
          <pc:sldMk cId="0" sldId="261"/>
        </pc:sldMkLst>
        <pc:spChg chg="mod">
          <ac:chgData name="pushkar kumar" userId="6f73e4f5d4c278e8" providerId="LiveId" clId="{B92BB231-4A79-4568-A054-F1CB92B9826C}" dt="2024-02-05T13:17:08.140" v="165" actId="14100"/>
          <ac:spMkLst>
            <pc:docMk/>
            <pc:sldMk cId="0" sldId="261"/>
            <ac:spMk id="2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16:58.996" v="164" actId="1035"/>
          <ac:spMkLst>
            <pc:docMk/>
            <pc:sldMk cId="0" sldId="261"/>
            <ac:spMk id="4" creationId="{00000000-0000-0000-0000-000000000000}"/>
          </ac:spMkLst>
        </pc:spChg>
      </pc:sldChg>
      <pc:sldChg chg="modSp mod">
        <pc:chgData name="pushkar kumar" userId="6f73e4f5d4c278e8" providerId="LiveId" clId="{B92BB231-4A79-4568-A054-F1CB92B9826C}" dt="2024-02-05T13:17:32.954" v="180" actId="14100"/>
        <pc:sldMkLst>
          <pc:docMk/>
          <pc:sldMk cId="0" sldId="262"/>
        </pc:sldMkLst>
        <pc:spChg chg="mod">
          <ac:chgData name="pushkar kumar" userId="6f73e4f5d4c278e8" providerId="LiveId" clId="{B92BB231-4A79-4568-A054-F1CB92B9826C}" dt="2024-02-05T13:17:32.954" v="180" actId="14100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pushkar kumar" userId="6f73e4f5d4c278e8" providerId="LiveId" clId="{B92BB231-4A79-4568-A054-F1CB92B9826C}" dt="2024-02-05T13:19:22.086" v="285" actId="14100"/>
        <pc:sldMkLst>
          <pc:docMk/>
          <pc:sldMk cId="0" sldId="263"/>
        </pc:sldMkLst>
        <pc:spChg chg="mod">
          <ac:chgData name="pushkar kumar" userId="6f73e4f5d4c278e8" providerId="LiveId" clId="{B92BB231-4A79-4568-A054-F1CB92B9826C}" dt="2024-02-05T13:19:22.086" v="285" actId="14100"/>
          <ac:spMkLst>
            <pc:docMk/>
            <pc:sldMk cId="0" sldId="263"/>
            <ac:spMk id="3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18:41.777" v="283" actId="14100"/>
          <ac:spMkLst>
            <pc:docMk/>
            <pc:sldMk cId="0" sldId="263"/>
            <ac:spMk id="4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18:29.082" v="282" actId="14100"/>
          <ac:spMkLst>
            <pc:docMk/>
            <pc:sldMk cId="0" sldId="263"/>
            <ac:spMk id="38" creationId="{00000000-0000-0000-0000-000000000000}"/>
          </ac:spMkLst>
        </pc:spChg>
      </pc:sldChg>
      <pc:sldChg chg="modSp mod">
        <pc:chgData name="pushkar kumar" userId="6f73e4f5d4c278e8" providerId="LiveId" clId="{B92BB231-4A79-4568-A054-F1CB92B9826C}" dt="2024-02-05T13:21:51.330" v="372" actId="1035"/>
        <pc:sldMkLst>
          <pc:docMk/>
          <pc:sldMk cId="0" sldId="264"/>
        </pc:sldMkLst>
        <pc:spChg chg="mod">
          <ac:chgData name="pushkar kumar" userId="6f73e4f5d4c278e8" providerId="LiveId" clId="{B92BB231-4A79-4568-A054-F1CB92B9826C}" dt="2024-02-05T13:20:18.578" v="304" actId="14100"/>
          <ac:spMkLst>
            <pc:docMk/>
            <pc:sldMk cId="0" sldId="264"/>
            <ac:spMk id="2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19:49.475" v="292" actId="1036"/>
          <ac:spMkLst>
            <pc:docMk/>
            <pc:sldMk cId="0" sldId="264"/>
            <ac:spMk id="44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21:51.330" v="372" actId="1035"/>
          <ac:spMkLst>
            <pc:docMk/>
            <pc:sldMk cId="0" sldId="264"/>
            <ac:spMk id="45" creationId="{00000000-0000-0000-0000-000000000000}"/>
          </ac:spMkLst>
        </pc:spChg>
      </pc:sldChg>
      <pc:sldChg chg="modSp mod">
        <pc:chgData name="pushkar kumar" userId="6f73e4f5d4c278e8" providerId="LiveId" clId="{B92BB231-4A79-4568-A054-F1CB92B9826C}" dt="2024-02-05T13:21:43.497" v="371" actId="1036"/>
        <pc:sldMkLst>
          <pc:docMk/>
          <pc:sldMk cId="0" sldId="265"/>
        </pc:sldMkLst>
        <pc:spChg chg="mod">
          <ac:chgData name="pushkar kumar" userId="6f73e4f5d4c278e8" providerId="LiveId" clId="{B92BB231-4A79-4568-A054-F1CB92B9826C}" dt="2024-02-05T13:21:43.497" v="371" actId="1036"/>
          <ac:spMkLst>
            <pc:docMk/>
            <pc:sldMk cId="0" sldId="265"/>
            <ac:spMk id="2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20:39.151" v="305" actId="14100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pushkar kumar" userId="6f73e4f5d4c278e8" providerId="LiveId" clId="{B92BB231-4A79-4568-A054-F1CB92B9826C}" dt="2024-02-05T13:21:31.534" v="370" actId="1038"/>
        <pc:sldMkLst>
          <pc:docMk/>
          <pc:sldMk cId="0" sldId="266"/>
        </pc:sldMkLst>
        <pc:spChg chg="mod">
          <ac:chgData name="pushkar kumar" userId="6f73e4f5d4c278e8" providerId="LiveId" clId="{B92BB231-4A79-4568-A054-F1CB92B9826C}" dt="2024-02-05T13:21:31.534" v="370" actId="1038"/>
          <ac:spMkLst>
            <pc:docMk/>
            <pc:sldMk cId="0" sldId="266"/>
            <ac:spMk id="2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21:18.559" v="326" actId="1036"/>
          <ac:spMkLst>
            <pc:docMk/>
            <pc:sldMk cId="0" sldId="266"/>
            <ac:spMk id="3" creationId="{00000000-0000-0000-0000-000000000000}"/>
          </ac:spMkLst>
        </pc:spChg>
        <pc:spChg chg="mod">
          <ac:chgData name="pushkar kumar" userId="6f73e4f5d4c278e8" providerId="LiveId" clId="{B92BB231-4A79-4568-A054-F1CB92B9826C}" dt="2024-02-05T13:21:03.907" v="322" actId="1036"/>
          <ac:spMkLst>
            <pc:docMk/>
            <pc:sldMk cId="0" sldId="266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tunebusinessinsights.com/industry-reports/electric-vehicle-market-101678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8322" y="4106715"/>
            <a:ext cx="10991397" cy="162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PRESENTATION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648322" y="5611372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992811" y="6679560"/>
            <a:ext cx="2930531" cy="2930531"/>
          </a:xfrm>
          <a:custGeom>
            <a:avLst/>
            <a:gdLst/>
            <a:ahLst/>
            <a:cxnLst/>
            <a:rect l="l" t="t" r="r" b="b"/>
            <a:pathLst>
              <a:path w="2930531" h="2930531">
                <a:moveTo>
                  <a:pt x="0" y="0"/>
                </a:moveTo>
                <a:lnTo>
                  <a:pt x="2930531" y="0"/>
                </a:lnTo>
                <a:lnTo>
                  <a:pt x="2930531" y="2930531"/>
                </a:lnTo>
                <a:lnTo>
                  <a:pt x="0" y="2930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648322" y="2751616"/>
            <a:ext cx="9101776" cy="153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59"/>
              </a:lnSpc>
              <a:spcBef>
                <a:spcPct val="0"/>
              </a:spcBef>
            </a:pPr>
            <a:r>
              <a:rPr lang="en-US" sz="8899">
                <a:solidFill>
                  <a:srgbClr val="000000"/>
                </a:solidFill>
                <a:latin typeface="Lato Bold"/>
              </a:rPr>
              <a:t>BUSINESS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8322" y="5953268"/>
            <a:ext cx="6583633" cy="325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Pushkar Kumar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Ankur Srivastava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Shreyansh Srivastava</a:t>
            </a:r>
          </a:p>
          <a:p>
            <a:pPr>
              <a:lnSpc>
                <a:spcPts val="6384"/>
              </a:lnSpc>
            </a:pPr>
            <a:r>
              <a:rPr lang="en-US" sz="5700">
                <a:solidFill>
                  <a:srgbClr val="000000"/>
                </a:solidFill>
                <a:latin typeface="Poppins Bold"/>
              </a:rPr>
              <a:t>Team Karma</a:t>
            </a:r>
          </a:p>
          <a:p>
            <a:pPr>
              <a:lnSpc>
                <a:spcPts val="6384"/>
              </a:lnSpc>
            </a:pPr>
            <a:r>
              <a:rPr lang="en-US" sz="5700">
                <a:solidFill>
                  <a:srgbClr val="000000"/>
                </a:solidFill>
                <a:latin typeface="Poppins Bold"/>
              </a:rPr>
              <a:t>NIT Raipur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847552" y="3796240"/>
            <a:ext cx="9222741" cy="240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93"/>
              </a:lnSpc>
              <a:spcBef>
                <a:spcPct val="0"/>
              </a:spcBef>
            </a:pPr>
            <a:r>
              <a:rPr lang="en-US" sz="14066">
                <a:solidFill>
                  <a:srgbClr val="F0F0F0"/>
                </a:solidFill>
                <a:latin typeface="League Spartan"/>
              </a:rPr>
              <a:t>KIRIT </a:t>
            </a:r>
            <a:r>
              <a:rPr lang="en-US" sz="14066">
                <a:solidFill>
                  <a:srgbClr val="FFFD0A"/>
                </a:solidFill>
                <a:latin typeface="League Spartan"/>
              </a:rPr>
              <a:t>4.0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0477" y="-126365"/>
            <a:ext cx="17436103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60"/>
              </a:lnSpc>
            </a:pPr>
            <a:r>
              <a:rPr lang="en-US" sz="5900" dirty="0">
                <a:solidFill>
                  <a:srgbClr val="000000"/>
                </a:solidFill>
                <a:latin typeface="Canva Sans Bold"/>
              </a:rPr>
              <a:t>STRATEGIC TRANSITION TOWARDS ALUMINUM  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0" y="810895"/>
            <a:ext cx="18288000" cy="931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20863" y="1948022"/>
            <a:ext cx="3537508" cy="3385978"/>
            <a:chOff x="0" y="0"/>
            <a:chExt cx="1414615" cy="13540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4615" cy="1354020"/>
            </a:xfrm>
            <a:custGeom>
              <a:avLst/>
              <a:gdLst/>
              <a:ahLst/>
              <a:cxnLst/>
              <a:rect l="l" t="t" r="r" b="b"/>
              <a:pathLst>
                <a:path w="1414615" h="1354020">
                  <a:moveTo>
                    <a:pt x="0" y="0"/>
                  </a:moveTo>
                  <a:lnTo>
                    <a:pt x="1414615" y="0"/>
                  </a:lnTo>
                  <a:lnTo>
                    <a:pt x="1414615" y="1354020"/>
                  </a:lnTo>
                  <a:lnTo>
                    <a:pt x="0" y="1354020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414615" cy="1382595"/>
            </a:xfrm>
            <a:prstGeom prst="rect">
              <a:avLst/>
            </a:prstGeom>
          </p:spPr>
          <p:txBody>
            <a:bodyPr lIns="15029" tIns="15029" rIns="15029" bIns="15029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 </a:t>
              </a: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MARKET CHECK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 Explore the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demand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for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aluminum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in renewable energy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Identify the specific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aluminum components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required.</a:t>
              </a:r>
            </a:p>
            <a:p>
              <a:pPr>
                <a:lnSpc>
                  <a:spcPts val="2239"/>
                </a:lnSpc>
              </a:pPr>
              <a:endParaRPr lang="en-US" sz="1599">
                <a:solidFill>
                  <a:srgbClr val="000001"/>
                </a:solidFill>
                <a:latin typeface="Canva Sans"/>
              </a:endParaRP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CAPABILITY ASSESSMENT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Evaluate our current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aluminum casting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abilities.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Plan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necessary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upgrades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 for efficiency.</a:t>
              </a:r>
            </a:p>
            <a:p>
              <a:pPr>
                <a:lnSpc>
                  <a:spcPts val="2239"/>
                </a:lnSpc>
              </a:pPr>
              <a:endParaRPr lang="en-US" sz="1599">
                <a:solidFill>
                  <a:srgbClr val="000001"/>
                </a:solidFill>
                <a:latin typeface="Canva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48707" y="1948022"/>
            <a:ext cx="3528105" cy="3385978"/>
            <a:chOff x="0" y="0"/>
            <a:chExt cx="1410855" cy="13540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0855" cy="1354020"/>
            </a:xfrm>
            <a:custGeom>
              <a:avLst/>
              <a:gdLst/>
              <a:ahLst/>
              <a:cxnLst/>
              <a:rect l="l" t="t" r="r" b="b"/>
              <a:pathLst>
                <a:path w="1410855" h="1354020">
                  <a:moveTo>
                    <a:pt x="0" y="0"/>
                  </a:moveTo>
                  <a:lnTo>
                    <a:pt x="1410855" y="0"/>
                  </a:lnTo>
                  <a:lnTo>
                    <a:pt x="1410855" y="1354020"/>
                  </a:lnTo>
                  <a:lnTo>
                    <a:pt x="0" y="1354020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410855" cy="1382595"/>
            </a:xfrm>
            <a:prstGeom prst="rect">
              <a:avLst/>
            </a:prstGeom>
          </p:spPr>
          <p:txBody>
            <a:bodyPr lIns="15029" tIns="15029" rIns="15029" bIns="15029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PROTOTYPES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 Craft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test versions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of aluminum components.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Enhance based on valuable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feedback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COLLABORATION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Team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up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with renewable energy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manufacturers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Design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customized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aluminum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components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.</a:t>
              </a:r>
            </a:p>
            <a:p>
              <a:pPr algn="ctr">
                <a:lnSpc>
                  <a:spcPts val="2239"/>
                </a:lnSpc>
              </a:pPr>
              <a:endParaRPr lang="en-US" sz="1599">
                <a:solidFill>
                  <a:srgbClr val="000001"/>
                </a:solidFill>
                <a:latin typeface="Canva Sans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58371" y="3641011"/>
            <a:ext cx="490336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8162587" y="1948022"/>
            <a:ext cx="3418671" cy="3385978"/>
            <a:chOff x="0" y="0"/>
            <a:chExt cx="1367093" cy="13540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7093" cy="1354020"/>
            </a:xfrm>
            <a:custGeom>
              <a:avLst/>
              <a:gdLst/>
              <a:ahLst/>
              <a:cxnLst/>
              <a:rect l="l" t="t" r="r" b="b"/>
              <a:pathLst>
                <a:path w="1367093" h="1354020">
                  <a:moveTo>
                    <a:pt x="0" y="0"/>
                  </a:moveTo>
                  <a:lnTo>
                    <a:pt x="1367093" y="0"/>
                  </a:lnTo>
                  <a:lnTo>
                    <a:pt x="1367093" y="1354020"/>
                  </a:lnTo>
                  <a:lnTo>
                    <a:pt x="0" y="1354020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67093" cy="1382595"/>
            </a:xfrm>
            <a:prstGeom prst="rect">
              <a:avLst/>
            </a:prstGeom>
          </p:spPr>
          <p:txBody>
            <a:bodyPr lIns="15029" tIns="15029" rIns="15029" bIns="15029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START SMALL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Begin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with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 small-scale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aluminum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production.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Learn and enhance based on user input.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QUALITY ASSURANCE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Implement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strict quality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checks.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Obtain essential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certifications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 for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reliability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.</a:t>
              </a:r>
            </a:p>
            <a:p>
              <a:pPr algn="ctr">
                <a:lnSpc>
                  <a:spcPts val="2239"/>
                </a:lnSpc>
              </a:pPr>
              <a:endParaRPr lang="en-US" sz="1599">
                <a:solidFill>
                  <a:srgbClr val="000001"/>
                </a:solidFill>
                <a:latin typeface="Canva Sans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7676812" y="3641011"/>
            <a:ext cx="485775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8162587" y="6724601"/>
            <a:ext cx="3418314" cy="3117997"/>
            <a:chOff x="0" y="0"/>
            <a:chExt cx="1366951" cy="12468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66951" cy="1246857"/>
            </a:xfrm>
            <a:custGeom>
              <a:avLst/>
              <a:gdLst/>
              <a:ahLst/>
              <a:cxnLst/>
              <a:rect l="l" t="t" r="r" b="b"/>
              <a:pathLst>
                <a:path w="1366951" h="1246857">
                  <a:moveTo>
                    <a:pt x="0" y="0"/>
                  </a:moveTo>
                  <a:lnTo>
                    <a:pt x="1366951" y="0"/>
                  </a:lnTo>
                  <a:lnTo>
                    <a:pt x="1366951" y="1246857"/>
                  </a:lnTo>
                  <a:lnTo>
                    <a:pt x="0" y="1246857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366951" cy="1275432"/>
            </a:xfrm>
            <a:prstGeom prst="rect">
              <a:avLst/>
            </a:prstGeom>
          </p:spPr>
          <p:txBody>
            <a:bodyPr lIns="15029" tIns="15029" rIns="15029" bIns="15029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DIVERSIFICATION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Expand our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range of aluminum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 components.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Explore opportunities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 in new sectors.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BRAND BUILDING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Highlight the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environmental benefits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of our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products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Establish a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trustworthy brand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 identity.</a:t>
              </a:r>
            </a:p>
            <a:p>
              <a:pPr algn="ctr">
                <a:lnSpc>
                  <a:spcPts val="2239"/>
                </a:lnSpc>
              </a:pPr>
              <a:endParaRPr lang="en-US" sz="1599">
                <a:solidFill>
                  <a:srgbClr val="000001"/>
                </a:solidFill>
                <a:latin typeface="Canva Sans"/>
              </a:endParaRPr>
            </a:p>
          </p:txBody>
        </p:sp>
      </p:grpSp>
      <p:sp>
        <p:nvSpPr>
          <p:cNvPr id="18" name="AutoShape 18"/>
          <p:cNvSpPr/>
          <p:nvPr/>
        </p:nvSpPr>
        <p:spPr>
          <a:xfrm flipH="1">
            <a:off x="9871744" y="5334000"/>
            <a:ext cx="178" cy="614123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4148707" y="6748699"/>
            <a:ext cx="3528105" cy="3093899"/>
            <a:chOff x="0" y="0"/>
            <a:chExt cx="1410855" cy="12372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0855" cy="1237220"/>
            </a:xfrm>
            <a:custGeom>
              <a:avLst/>
              <a:gdLst/>
              <a:ahLst/>
              <a:cxnLst/>
              <a:rect l="l" t="t" r="r" b="b"/>
              <a:pathLst>
                <a:path w="1410855" h="1237220">
                  <a:moveTo>
                    <a:pt x="0" y="0"/>
                  </a:moveTo>
                  <a:lnTo>
                    <a:pt x="1410855" y="0"/>
                  </a:lnTo>
                  <a:lnTo>
                    <a:pt x="1410855" y="1237220"/>
                  </a:lnTo>
                  <a:lnTo>
                    <a:pt x="0" y="1237220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410855" cy="1265795"/>
            </a:xfrm>
            <a:prstGeom prst="rect">
              <a:avLst/>
            </a:prstGeom>
          </p:spPr>
          <p:txBody>
            <a:bodyPr lIns="15029" tIns="15029" rIns="15029" bIns="15029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SCALING UP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Gradually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increase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aluminum production.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Invest wisely to meet growing demand.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CONTINUOUS REFINEMENT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Focus on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improving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our processes.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Stay at the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forefront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of technological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advancements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.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7676812" y="8283600"/>
            <a:ext cx="485775" cy="12049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20863" y="6724601"/>
            <a:ext cx="3537508" cy="3117997"/>
            <a:chOff x="0" y="0"/>
            <a:chExt cx="1414615" cy="12468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14615" cy="1246857"/>
            </a:xfrm>
            <a:custGeom>
              <a:avLst/>
              <a:gdLst/>
              <a:ahLst/>
              <a:cxnLst/>
              <a:rect l="l" t="t" r="r" b="b"/>
              <a:pathLst>
                <a:path w="1414615" h="1246857">
                  <a:moveTo>
                    <a:pt x="0" y="0"/>
                  </a:moveTo>
                  <a:lnTo>
                    <a:pt x="1414615" y="0"/>
                  </a:lnTo>
                  <a:lnTo>
                    <a:pt x="1414615" y="1246857"/>
                  </a:lnTo>
                  <a:lnTo>
                    <a:pt x="0" y="1246857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414615" cy="1275432"/>
            </a:xfrm>
            <a:prstGeom prst="rect">
              <a:avLst/>
            </a:prstGeom>
          </p:spPr>
          <p:txBody>
            <a:bodyPr lIns="15029" tIns="15029" rIns="15029" bIns="15029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INNOVATION DRIVE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Invest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in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research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and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development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for efficiency.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Strive to be a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frontrunner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in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aluminum casting.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D81313"/>
                  </a:solidFill>
                  <a:latin typeface="Canva Sans Bold"/>
                </a:rPr>
                <a:t>STRATEGIC ALLIANCES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Forge key 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partnerships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for collective progress.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Play a</a:t>
              </a:r>
              <a:r>
                <a:rPr lang="en-US" sz="1599">
                  <a:solidFill>
                    <a:srgbClr val="000001"/>
                  </a:solidFill>
                  <a:latin typeface="Canva Sans Bold"/>
                </a:rPr>
                <a:t> role in advancing </a:t>
              </a:r>
              <a:r>
                <a:rPr lang="en-US" sz="1599">
                  <a:solidFill>
                    <a:srgbClr val="000001"/>
                  </a:solidFill>
                  <a:latin typeface="Canva Sans"/>
                </a:rPr>
                <a:t>the entire industry.</a:t>
              </a:r>
            </a:p>
            <a:p>
              <a:pPr>
                <a:lnSpc>
                  <a:spcPts val="2239"/>
                </a:lnSpc>
              </a:pPr>
              <a:endParaRPr lang="en-US" sz="1599">
                <a:solidFill>
                  <a:srgbClr val="000001"/>
                </a:solidFill>
                <a:latin typeface="Canva Sans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 flipH="1" flipV="1">
            <a:off x="3658371" y="8283600"/>
            <a:ext cx="490336" cy="12049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27" name="Group 27"/>
          <p:cNvGrpSpPr/>
          <p:nvPr/>
        </p:nvGrpSpPr>
        <p:grpSpPr>
          <a:xfrm>
            <a:off x="417052" y="904876"/>
            <a:ext cx="3086100" cy="1012804"/>
            <a:chOff x="0" y="-29040"/>
            <a:chExt cx="812800" cy="22852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99487"/>
            </a:xfrm>
            <a:custGeom>
              <a:avLst/>
              <a:gdLst/>
              <a:ahLst/>
              <a:cxnLst/>
              <a:rect l="l" t="t" r="r" b="b"/>
              <a:pathLst>
                <a:path w="812800" h="199487">
                  <a:moveTo>
                    <a:pt x="99744" y="0"/>
                  </a:moveTo>
                  <a:lnTo>
                    <a:pt x="713056" y="0"/>
                  </a:lnTo>
                  <a:cubicBezTo>
                    <a:pt x="768143" y="0"/>
                    <a:pt x="812800" y="44657"/>
                    <a:pt x="812800" y="99744"/>
                  </a:cubicBezTo>
                  <a:lnTo>
                    <a:pt x="812800" y="99744"/>
                  </a:lnTo>
                  <a:cubicBezTo>
                    <a:pt x="812800" y="126197"/>
                    <a:pt x="802291" y="151567"/>
                    <a:pt x="783586" y="170273"/>
                  </a:cubicBezTo>
                  <a:cubicBezTo>
                    <a:pt x="764880" y="188979"/>
                    <a:pt x="739510" y="199487"/>
                    <a:pt x="713056" y="199487"/>
                  </a:cubicBezTo>
                  <a:lnTo>
                    <a:pt x="99744" y="199487"/>
                  </a:lnTo>
                  <a:cubicBezTo>
                    <a:pt x="44657" y="199487"/>
                    <a:pt x="0" y="154830"/>
                    <a:pt x="0" y="99744"/>
                  </a:cubicBezTo>
                  <a:lnTo>
                    <a:pt x="0" y="99744"/>
                  </a:lnTo>
                  <a:cubicBezTo>
                    <a:pt x="0" y="44657"/>
                    <a:pt x="44657" y="0"/>
                    <a:pt x="99744" y="0"/>
                  </a:cubicBezTo>
                  <a:close/>
                </a:path>
              </a:pathLst>
            </a:custGeom>
            <a:solidFill>
              <a:srgbClr val="00FF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9040"/>
              <a:ext cx="812800" cy="228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000000"/>
                  </a:solidFill>
                  <a:latin typeface="Arial Bold"/>
                </a:rPr>
                <a:t>Stage 1: Exploration and Preparation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443629" y="841239"/>
            <a:ext cx="3086100" cy="1076439"/>
            <a:chOff x="0" y="-47993"/>
            <a:chExt cx="812800" cy="2474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199487"/>
            </a:xfrm>
            <a:custGeom>
              <a:avLst/>
              <a:gdLst/>
              <a:ahLst/>
              <a:cxnLst/>
              <a:rect l="l" t="t" r="r" b="b"/>
              <a:pathLst>
                <a:path w="812800" h="199487">
                  <a:moveTo>
                    <a:pt x="99744" y="0"/>
                  </a:moveTo>
                  <a:lnTo>
                    <a:pt x="713056" y="0"/>
                  </a:lnTo>
                  <a:cubicBezTo>
                    <a:pt x="768143" y="0"/>
                    <a:pt x="812800" y="44657"/>
                    <a:pt x="812800" y="99744"/>
                  </a:cubicBezTo>
                  <a:lnTo>
                    <a:pt x="812800" y="99744"/>
                  </a:lnTo>
                  <a:cubicBezTo>
                    <a:pt x="812800" y="126197"/>
                    <a:pt x="802291" y="151567"/>
                    <a:pt x="783586" y="170273"/>
                  </a:cubicBezTo>
                  <a:cubicBezTo>
                    <a:pt x="764880" y="188979"/>
                    <a:pt x="739510" y="199487"/>
                    <a:pt x="713056" y="199487"/>
                  </a:cubicBezTo>
                  <a:lnTo>
                    <a:pt x="99744" y="199487"/>
                  </a:lnTo>
                  <a:cubicBezTo>
                    <a:pt x="44657" y="199487"/>
                    <a:pt x="0" y="154830"/>
                    <a:pt x="0" y="99744"/>
                  </a:cubicBezTo>
                  <a:lnTo>
                    <a:pt x="0" y="99744"/>
                  </a:lnTo>
                  <a:cubicBezTo>
                    <a:pt x="0" y="44657"/>
                    <a:pt x="44657" y="0"/>
                    <a:pt x="99744" y="0"/>
                  </a:cubicBezTo>
                  <a:close/>
                </a:path>
              </a:pathLst>
            </a:custGeom>
            <a:solidFill>
              <a:srgbClr val="00FF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993"/>
              <a:ext cx="812800" cy="247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000000"/>
                  </a:solidFill>
                  <a:latin typeface="Arial Bold"/>
                </a:rPr>
                <a:t>Stage 2: Crafting Innovative Solutions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404352" y="1135694"/>
            <a:ext cx="3086100" cy="781984"/>
            <a:chOff x="0" y="-13104"/>
            <a:chExt cx="812800" cy="21259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199487"/>
            </a:xfrm>
            <a:custGeom>
              <a:avLst/>
              <a:gdLst/>
              <a:ahLst/>
              <a:cxnLst/>
              <a:rect l="l" t="t" r="r" b="b"/>
              <a:pathLst>
                <a:path w="812800" h="199487">
                  <a:moveTo>
                    <a:pt x="99744" y="0"/>
                  </a:moveTo>
                  <a:lnTo>
                    <a:pt x="713056" y="0"/>
                  </a:lnTo>
                  <a:cubicBezTo>
                    <a:pt x="768143" y="0"/>
                    <a:pt x="812800" y="44657"/>
                    <a:pt x="812800" y="99744"/>
                  </a:cubicBezTo>
                  <a:lnTo>
                    <a:pt x="812800" y="99744"/>
                  </a:lnTo>
                  <a:cubicBezTo>
                    <a:pt x="812800" y="126197"/>
                    <a:pt x="802291" y="151567"/>
                    <a:pt x="783586" y="170273"/>
                  </a:cubicBezTo>
                  <a:cubicBezTo>
                    <a:pt x="764880" y="188979"/>
                    <a:pt x="739510" y="199487"/>
                    <a:pt x="713056" y="199487"/>
                  </a:cubicBezTo>
                  <a:lnTo>
                    <a:pt x="99744" y="199487"/>
                  </a:lnTo>
                  <a:cubicBezTo>
                    <a:pt x="44657" y="199487"/>
                    <a:pt x="0" y="154830"/>
                    <a:pt x="0" y="99744"/>
                  </a:cubicBezTo>
                  <a:lnTo>
                    <a:pt x="0" y="99744"/>
                  </a:lnTo>
                  <a:cubicBezTo>
                    <a:pt x="0" y="44657"/>
                    <a:pt x="44657" y="0"/>
                    <a:pt x="99744" y="0"/>
                  </a:cubicBezTo>
                  <a:close/>
                </a:path>
              </a:pathLst>
            </a:custGeom>
            <a:solidFill>
              <a:srgbClr val="00FF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3104"/>
              <a:ext cx="812800" cy="21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000000"/>
                  </a:solidFill>
                  <a:latin typeface="Arial Bold"/>
                </a:rPr>
                <a:t>Stage 3: Testing the Waters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328694" y="5929074"/>
            <a:ext cx="3086100" cy="776477"/>
            <a:chOff x="0" y="-5017"/>
            <a:chExt cx="812800" cy="20450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99487"/>
            </a:xfrm>
            <a:custGeom>
              <a:avLst/>
              <a:gdLst/>
              <a:ahLst/>
              <a:cxnLst/>
              <a:rect l="l" t="t" r="r" b="b"/>
              <a:pathLst>
                <a:path w="812800" h="199487">
                  <a:moveTo>
                    <a:pt x="99744" y="0"/>
                  </a:moveTo>
                  <a:lnTo>
                    <a:pt x="713056" y="0"/>
                  </a:lnTo>
                  <a:cubicBezTo>
                    <a:pt x="768143" y="0"/>
                    <a:pt x="812800" y="44657"/>
                    <a:pt x="812800" y="99744"/>
                  </a:cubicBezTo>
                  <a:lnTo>
                    <a:pt x="812800" y="99744"/>
                  </a:lnTo>
                  <a:cubicBezTo>
                    <a:pt x="812800" y="126197"/>
                    <a:pt x="802291" y="151567"/>
                    <a:pt x="783586" y="170273"/>
                  </a:cubicBezTo>
                  <a:cubicBezTo>
                    <a:pt x="764880" y="188979"/>
                    <a:pt x="739510" y="199487"/>
                    <a:pt x="713056" y="199487"/>
                  </a:cubicBezTo>
                  <a:lnTo>
                    <a:pt x="99744" y="199487"/>
                  </a:lnTo>
                  <a:cubicBezTo>
                    <a:pt x="44657" y="199487"/>
                    <a:pt x="0" y="154830"/>
                    <a:pt x="0" y="99744"/>
                  </a:cubicBezTo>
                  <a:lnTo>
                    <a:pt x="0" y="99744"/>
                  </a:lnTo>
                  <a:cubicBezTo>
                    <a:pt x="0" y="44657"/>
                    <a:pt x="44657" y="0"/>
                    <a:pt x="99744" y="0"/>
                  </a:cubicBezTo>
                  <a:close/>
                </a:path>
              </a:pathLst>
            </a:custGeom>
            <a:solidFill>
              <a:srgbClr val="00FF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017"/>
              <a:ext cx="812800" cy="204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000000"/>
                  </a:solidFill>
                  <a:latin typeface="Arial Bold"/>
                </a:rPr>
                <a:t>Stage 4: Expanding Our Reach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610770" y="5929073"/>
            <a:ext cx="2603979" cy="795528"/>
            <a:chOff x="0" y="0"/>
            <a:chExt cx="685822" cy="19948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85822" cy="199487"/>
            </a:xfrm>
            <a:custGeom>
              <a:avLst/>
              <a:gdLst/>
              <a:ahLst/>
              <a:cxnLst/>
              <a:rect l="l" t="t" r="r" b="b"/>
              <a:pathLst>
                <a:path w="685822" h="199487">
                  <a:moveTo>
                    <a:pt x="99744" y="0"/>
                  </a:moveTo>
                  <a:lnTo>
                    <a:pt x="586078" y="0"/>
                  </a:lnTo>
                  <a:cubicBezTo>
                    <a:pt x="612532" y="0"/>
                    <a:pt x="637902" y="10509"/>
                    <a:pt x="656607" y="29214"/>
                  </a:cubicBezTo>
                  <a:cubicBezTo>
                    <a:pt x="675313" y="47920"/>
                    <a:pt x="685822" y="73290"/>
                    <a:pt x="685822" y="99744"/>
                  </a:cubicBezTo>
                  <a:lnTo>
                    <a:pt x="685822" y="99744"/>
                  </a:lnTo>
                  <a:cubicBezTo>
                    <a:pt x="685822" y="154830"/>
                    <a:pt x="641165" y="199487"/>
                    <a:pt x="586078" y="199487"/>
                  </a:cubicBezTo>
                  <a:lnTo>
                    <a:pt x="99744" y="199487"/>
                  </a:lnTo>
                  <a:cubicBezTo>
                    <a:pt x="44657" y="199487"/>
                    <a:pt x="0" y="154830"/>
                    <a:pt x="0" y="99744"/>
                  </a:cubicBezTo>
                  <a:lnTo>
                    <a:pt x="0" y="99744"/>
                  </a:lnTo>
                  <a:cubicBezTo>
                    <a:pt x="0" y="44657"/>
                    <a:pt x="44657" y="0"/>
                    <a:pt x="99744" y="0"/>
                  </a:cubicBezTo>
                  <a:close/>
                </a:path>
              </a:pathLst>
            </a:custGeom>
            <a:solidFill>
              <a:srgbClr val="00FF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0"/>
              <a:ext cx="685822" cy="19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000000"/>
                  </a:solidFill>
                  <a:latin typeface="Arial Bold"/>
                </a:rPr>
                <a:t>Stage 5: Going Full Throttle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87628" y="5890971"/>
            <a:ext cx="2603979" cy="795530"/>
            <a:chOff x="0" y="-10035"/>
            <a:chExt cx="685822" cy="20952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85822" cy="199487"/>
            </a:xfrm>
            <a:custGeom>
              <a:avLst/>
              <a:gdLst/>
              <a:ahLst/>
              <a:cxnLst/>
              <a:rect l="l" t="t" r="r" b="b"/>
              <a:pathLst>
                <a:path w="685822" h="199487">
                  <a:moveTo>
                    <a:pt x="99744" y="0"/>
                  </a:moveTo>
                  <a:lnTo>
                    <a:pt x="586078" y="0"/>
                  </a:lnTo>
                  <a:cubicBezTo>
                    <a:pt x="612532" y="0"/>
                    <a:pt x="637902" y="10509"/>
                    <a:pt x="656607" y="29214"/>
                  </a:cubicBezTo>
                  <a:cubicBezTo>
                    <a:pt x="675313" y="47920"/>
                    <a:pt x="685822" y="73290"/>
                    <a:pt x="685822" y="99744"/>
                  </a:cubicBezTo>
                  <a:lnTo>
                    <a:pt x="685822" y="99744"/>
                  </a:lnTo>
                  <a:cubicBezTo>
                    <a:pt x="685822" y="154830"/>
                    <a:pt x="641165" y="199487"/>
                    <a:pt x="586078" y="199487"/>
                  </a:cubicBezTo>
                  <a:lnTo>
                    <a:pt x="99744" y="199487"/>
                  </a:lnTo>
                  <a:cubicBezTo>
                    <a:pt x="44657" y="199487"/>
                    <a:pt x="0" y="154830"/>
                    <a:pt x="0" y="99744"/>
                  </a:cubicBezTo>
                  <a:lnTo>
                    <a:pt x="0" y="99744"/>
                  </a:lnTo>
                  <a:cubicBezTo>
                    <a:pt x="0" y="44657"/>
                    <a:pt x="44657" y="0"/>
                    <a:pt x="99744" y="0"/>
                  </a:cubicBezTo>
                  <a:close/>
                </a:path>
              </a:pathLst>
            </a:custGeom>
            <a:solidFill>
              <a:srgbClr val="00FF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10035"/>
              <a:ext cx="685822" cy="209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000000"/>
                  </a:solidFill>
                  <a:latin typeface="Arial Bold"/>
                </a:rPr>
                <a:t>Stage 6: Leading the Industry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flipH="1">
            <a:off x="11734947" y="866774"/>
            <a:ext cx="0" cy="94202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6" name="Freeform 46"/>
          <p:cNvSpPr/>
          <p:nvPr/>
        </p:nvSpPr>
        <p:spPr>
          <a:xfrm>
            <a:off x="13491045" y="1267482"/>
            <a:ext cx="2928142" cy="1686526"/>
          </a:xfrm>
          <a:custGeom>
            <a:avLst/>
            <a:gdLst/>
            <a:ahLst/>
            <a:cxnLst/>
            <a:rect l="l" t="t" r="r" b="b"/>
            <a:pathLst>
              <a:path w="2928142" h="1686526">
                <a:moveTo>
                  <a:pt x="0" y="0"/>
                </a:moveTo>
                <a:lnTo>
                  <a:pt x="2928143" y="0"/>
                </a:lnTo>
                <a:lnTo>
                  <a:pt x="2928143" y="1686526"/>
                </a:lnTo>
                <a:lnTo>
                  <a:pt x="0" y="16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TextBox 47"/>
          <p:cNvSpPr txBox="1"/>
          <p:nvPr/>
        </p:nvSpPr>
        <p:spPr>
          <a:xfrm>
            <a:off x="0" y="9944100"/>
            <a:ext cx="984031" cy="257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League Spartan"/>
              </a:rPr>
              <a:t>Page 10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773047" y="789623"/>
            <a:ext cx="6364138" cy="43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latin typeface="Arial Bold"/>
              </a:rPr>
              <a:t>Aluminum vs Cast Iron: Unveiling Preference</a:t>
            </a:r>
          </a:p>
        </p:txBody>
      </p:sp>
      <p:graphicFrame>
        <p:nvGraphicFramePr>
          <p:cNvPr id="49" name="Table 49"/>
          <p:cNvGraphicFramePr>
            <a:graphicFrameLocks noGrp="1"/>
          </p:cNvGraphicFramePr>
          <p:nvPr/>
        </p:nvGraphicFramePr>
        <p:xfrm>
          <a:off x="11984889" y="3126642"/>
          <a:ext cx="6078389" cy="4438651"/>
        </p:xfrm>
        <a:graphic>
          <a:graphicData uri="http://schemas.openxmlformats.org/drawingml/2006/table">
            <a:tbl>
              <a:tblPr/>
              <a:tblGrid>
                <a:gridCol w="159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9177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Arial Bold"/>
                        </a:rPr>
                        <a:t>PROPERTY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Arial Bold"/>
                        </a:rPr>
                        <a:t>CAST ALUMINUM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Arial Bold"/>
                        </a:rPr>
                        <a:t>CAST IRON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56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Weight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Arial"/>
                        </a:rPr>
                        <a:t>Lightweight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Heavyweight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56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Strength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High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Arial"/>
                        </a:rPr>
                        <a:t>Exceptional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9177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Corrosion Resistance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Arial"/>
                        </a:rPr>
                        <a:t>Excellent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Moderate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9177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Thermal Conductivity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High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50"/>
          <p:cNvSpPr txBox="1"/>
          <p:nvPr/>
        </p:nvSpPr>
        <p:spPr>
          <a:xfrm>
            <a:off x="11887347" y="7795076"/>
            <a:ext cx="6106963" cy="223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rial Bold"/>
              </a:rPr>
              <a:t>In line with the </a:t>
            </a:r>
            <a:r>
              <a:rPr lang="en-US" sz="1800">
                <a:solidFill>
                  <a:srgbClr val="D81313"/>
                </a:solidFill>
                <a:latin typeface="Arial Bold"/>
              </a:rPr>
              <a:t>Paris Agreement's</a:t>
            </a:r>
            <a:r>
              <a:rPr lang="en-US" sz="1800">
                <a:solidFill>
                  <a:srgbClr val="000000"/>
                </a:solidFill>
                <a:latin typeface="Arial Bold"/>
              </a:rPr>
              <a:t> sustainability goals, Mr. Sameer should prefer  aluminum over cast iron. </a:t>
            </a:r>
            <a:r>
              <a:rPr lang="en-US" sz="1800">
                <a:solidFill>
                  <a:srgbClr val="D81313"/>
                </a:solidFill>
                <a:latin typeface="Arial Bold"/>
              </a:rPr>
              <a:t>Aluminum's lightweight</a:t>
            </a:r>
            <a:r>
              <a:rPr lang="en-US" sz="1800">
                <a:solidFill>
                  <a:srgbClr val="000000"/>
                </a:solidFill>
                <a:latin typeface="Arial Bold"/>
              </a:rPr>
              <a:t>, high-temperature resistance, and corrosion resistance </a:t>
            </a:r>
            <a:r>
              <a:rPr lang="en-US" sz="1800">
                <a:solidFill>
                  <a:srgbClr val="D81313"/>
                </a:solidFill>
                <a:latin typeface="Arial Bold"/>
              </a:rPr>
              <a:t>align </a:t>
            </a:r>
            <a:r>
              <a:rPr lang="en-US" sz="1800">
                <a:solidFill>
                  <a:srgbClr val="000000"/>
                </a:solidFill>
                <a:latin typeface="Arial Bold"/>
              </a:rPr>
              <a:t>with </a:t>
            </a:r>
            <a:r>
              <a:rPr lang="en-US" sz="1800">
                <a:solidFill>
                  <a:srgbClr val="D81313"/>
                </a:solidFill>
                <a:latin typeface="Arial Bold"/>
              </a:rPr>
              <a:t>eco-friendly initiatives</a:t>
            </a:r>
            <a:r>
              <a:rPr lang="en-US" sz="1800">
                <a:solidFill>
                  <a:srgbClr val="000000"/>
                </a:solidFill>
                <a:latin typeface="Arial Bold"/>
              </a:rPr>
              <a:t>, making it ideal for </a:t>
            </a:r>
            <a:r>
              <a:rPr lang="en-US" sz="1800">
                <a:solidFill>
                  <a:srgbClr val="D81313"/>
                </a:solidFill>
                <a:latin typeface="Arial Bold"/>
              </a:rPr>
              <a:t>renewable alternatives</a:t>
            </a:r>
            <a:r>
              <a:rPr lang="en-US" sz="1800">
                <a:solidFill>
                  <a:srgbClr val="000000"/>
                </a:solidFill>
                <a:latin typeface="Arial Bold"/>
              </a:rPr>
              <a:t>, promoting energy efficiency and reducing environmental impact in industrial applications.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60739" y="-182245"/>
            <a:ext cx="5093061" cy="100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dirty="0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0" y="776141"/>
            <a:ext cx="18345048" cy="239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00160" y="817369"/>
            <a:ext cx="17687679" cy="950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Canva Sans"/>
              </a:rPr>
              <a:t>  1. </a:t>
            </a:r>
            <a:r>
              <a:rPr lang="en-US" sz="1999" dirty="0">
                <a:solidFill>
                  <a:srgbClr val="000000"/>
                </a:solidFill>
                <a:latin typeface="Canva Sans Bold"/>
              </a:rPr>
              <a:t>SMART GLOBAL MARKET RETENTION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 Jeevan Foundry Ltd. is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wise</a:t>
            </a:r>
            <a:r>
              <a:rPr lang="en-US" sz="180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to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stick</a:t>
            </a:r>
            <a:r>
              <a:rPr lang="en-US" sz="180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with the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global IC engine market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for now. 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 The shift to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renewable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alternatives in the automotive sector is happening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gradually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, allowing the company to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capitalize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on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existing opportunities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without rushing into major changes.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   2. </a:t>
            </a:r>
            <a:r>
              <a:rPr lang="en-US" sz="1800" dirty="0">
                <a:solidFill>
                  <a:srgbClr val="000000"/>
                </a:solidFill>
                <a:latin typeface="Canva Sans Bold"/>
              </a:rPr>
              <a:t>KEY EMPHASIS ON HIGH-PRESSURE ALUMINUM DIE CASTING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Specializing in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high-pressure aluminum die casting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is key. 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This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aligns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perfectly with the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 emerging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trends in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 EVs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and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hybrids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, meeting the expectations outlined in the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 Paris Agreement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and positioning the company for future success.  </a:t>
            </a:r>
          </a:p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Canva Sans"/>
              </a:rPr>
              <a:t>  3. </a:t>
            </a:r>
            <a:r>
              <a:rPr lang="en-US" sz="1999" dirty="0">
                <a:solidFill>
                  <a:srgbClr val="000000"/>
                </a:solidFill>
                <a:latin typeface="Canva Sans Bold"/>
              </a:rPr>
              <a:t>STRATEGIC ADOPTION, NOT ABRUPT CHANGE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Mr. Sameer's leadership in a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strategic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and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gradual adoption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of new technologies is crucial. 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Continuing with the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 current business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while embracing changes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gradually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allows Jeevan Foundry to remain a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strong player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in the global metal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casting industry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. </a:t>
            </a:r>
          </a:p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Canva Sans"/>
              </a:rPr>
              <a:t>  4. </a:t>
            </a:r>
            <a:r>
              <a:rPr lang="en-US" sz="1999" dirty="0">
                <a:solidFill>
                  <a:srgbClr val="000000"/>
                </a:solidFill>
                <a:latin typeface="Canva Sans Bold"/>
              </a:rPr>
              <a:t>STEP-BY-STEP TRANSITION INFORMED BY ANALYSIS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A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step-by-step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transition, guided by comprehensive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market analysis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, is the way forward. 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ED0000"/>
                </a:solidFill>
                <a:latin typeface="Canva Sans"/>
              </a:rPr>
              <a:t>Understanding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market trends and aligning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transition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stages with the company's strengths will ensure a smooth evolution. </a:t>
            </a:r>
          </a:p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Canva Sans"/>
              </a:rPr>
              <a:t>  5. </a:t>
            </a:r>
            <a:r>
              <a:rPr lang="en-US" sz="1999" dirty="0">
                <a:solidFill>
                  <a:srgbClr val="000000"/>
                </a:solidFill>
                <a:latin typeface="Canva Sans Bold"/>
              </a:rPr>
              <a:t>COMPETITIVE EDGE THROUGH INFORMED DECISIONS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ED0000"/>
                </a:solidFill>
                <a:latin typeface="Canva Sans"/>
              </a:rPr>
              <a:t>In-depth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market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analysis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at each stage is critical for maintaining a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competitive edge. 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This approach ensures that decisions are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well-informed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, enabling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Jeevan Foundry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to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adapt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effectively to the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 changing dynamics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of the industry. </a:t>
            </a:r>
          </a:p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Canva Sans"/>
              </a:rPr>
              <a:t>  6. </a:t>
            </a:r>
            <a:r>
              <a:rPr lang="en-US" sz="1999" dirty="0">
                <a:solidFill>
                  <a:srgbClr val="000000"/>
                </a:solidFill>
                <a:latin typeface="Canva Sans Bold"/>
              </a:rPr>
              <a:t>ALIGNING WITH GOVERNMENT RECOMMENDATIONS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Actively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aligning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with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government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initiatives is a wise move. 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Staying in sync with changing regulations and market trends positions the company as a responsible and compliant player in the industry. </a:t>
            </a:r>
          </a:p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Canva Sans"/>
              </a:rPr>
              <a:t>  7. </a:t>
            </a:r>
            <a:r>
              <a:rPr lang="en-US" sz="1999" dirty="0">
                <a:solidFill>
                  <a:srgbClr val="010101"/>
                </a:solidFill>
                <a:latin typeface="Canva Sans Bold"/>
              </a:rPr>
              <a:t>SUSTAINABLE MARKET ADAPTATION 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ED0000"/>
                </a:solidFill>
                <a:latin typeface="Canva Sans"/>
              </a:rPr>
              <a:t>Adapt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to demand for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 EVs, hybrids, and CNG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casting. Ensure sustainability,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regulatory compliance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, and position as a responsible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industry player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.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Embrace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 eco-friendly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options for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sustainability 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and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compliance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, and position Jeevan Foundry as a responsible industry player, eligible for </a:t>
            </a:r>
            <a:r>
              <a:rPr lang="en-US" sz="1800" dirty="0">
                <a:solidFill>
                  <a:srgbClr val="ED0000"/>
                </a:solidFill>
                <a:latin typeface="Canva Sans"/>
              </a:rPr>
              <a:t>government incentives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.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Canva Sans"/>
              </a:rPr>
              <a:t>In conclusion, the combination of 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strategic retention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,</a:t>
            </a:r>
            <a:r>
              <a:rPr lang="en-US" sz="1800" dirty="0">
                <a:solidFill>
                  <a:srgbClr val="ED0000"/>
                </a:solidFill>
                <a:latin typeface="Canva Sans Bold"/>
              </a:rPr>
              <a:t> gradual adoption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, and a commitment to informed decision-making will enable Jeevan Foundry Ltd. to navigate the evolving landscape of the global metal casting industry with confidence and resilience. </a:t>
            </a: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200" y="9944100"/>
            <a:ext cx="838200" cy="257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League Spartan"/>
              </a:rPr>
              <a:t>Page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22377" y="-646538"/>
            <a:ext cx="4843246" cy="161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51"/>
              </a:lnSpc>
            </a:pPr>
            <a:r>
              <a:rPr lang="en-US" sz="5900" dirty="0">
                <a:solidFill>
                  <a:srgbClr val="000000"/>
                </a:solidFill>
                <a:latin typeface="Canva Sans Bold"/>
              </a:rPr>
              <a:t>REFERENCES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1" y="952500"/>
            <a:ext cx="18288001" cy="762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41427" y="1403613"/>
            <a:ext cx="17699690" cy="6959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157" lvl="1" indent="-246078" algn="just">
              <a:lnSpc>
                <a:spcPts val="4969"/>
              </a:lnSpc>
              <a:buFont typeface="Arial"/>
              <a:buChar char="•"/>
            </a:pPr>
            <a:r>
              <a:rPr lang="en-US" sz="2279" u="sng" spc="143" dirty="0">
                <a:solidFill>
                  <a:srgbClr val="00B0F0"/>
                </a:solidFill>
                <a:latin typeface="Arial"/>
                <a:hlinkClick r:id="rId2" tooltip="https://www.fortunebusinessinsights.com/industry-reports/electric-vehicle-market-10167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https://www.fortunebusinessinsights.com/industry-reports/electric-vehicle-market-101678 </a:t>
            </a:r>
          </a:p>
          <a:p>
            <a:pPr marL="492157" lvl="1" indent="-246078" algn="just">
              <a:lnSpc>
                <a:spcPts val="4969"/>
              </a:lnSpc>
              <a:buFont typeface="Arial"/>
              <a:buChar char="•"/>
            </a:pPr>
            <a:r>
              <a:rPr lang="en-US" sz="2279" u="sng" spc="143" dirty="0">
                <a:solidFill>
                  <a:srgbClr val="49C3FB"/>
                </a:solidFill>
                <a:latin typeface="Arial"/>
              </a:rPr>
              <a:t>https://tse1.mm.bing.net/th?id=OIP.5Q7jWWmzcGFmfdpDi-bJ7wHaFj&amp;pid=Api&amp;P=0&amp;h=180 </a:t>
            </a:r>
          </a:p>
          <a:p>
            <a:pPr marL="492157" lvl="1" indent="-246078" algn="just">
              <a:lnSpc>
                <a:spcPts val="4969"/>
              </a:lnSpc>
              <a:buFont typeface="Arial"/>
              <a:buChar char="•"/>
            </a:pPr>
            <a:r>
              <a:rPr lang="en-US" sz="2279" u="sng" spc="143" dirty="0">
                <a:solidFill>
                  <a:srgbClr val="49C3FB"/>
                </a:solidFill>
                <a:latin typeface="Arial"/>
              </a:rPr>
              <a:t>https://tse4.mm.bing.net/th?id=OIP.5hYbjobvOPwpxLsmJIeeBQHaFW&amp;pid=Api&amp;P=0&amp;h=180 </a:t>
            </a:r>
          </a:p>
          <a:p>
            <a:pPr marL="492157" lvl="1" indent="-246078" algn="just">
              <a:lnSpc>
                <a:spcPts val="4969"/>
              </a:lnSpc>
              <a:buFont typeface="Arial"/>
              <a:buChar char="•"/>
            </a:pPr>
            <a:r>
              <a:rPr lang="en-US" sz="2279" u="sng" spc="143" dirty="0">
                <a:solidFill>
                  <a:srgbClr val="49C3FB"/>
                </a:solidFill>
                <a:latin typeface="Arial"/>
              </a:rPr>
              <a:t>https://tse3.mm.bing.net/th?id=OIP.OH3ZaQH2iNelF6LQBBLr3QHaDt&amp;pid=Api&amp;P=0&amp;h=180 </a:t>
            </a:r>
          </a:p>
          <a:p>
            <a:pPr marL="492157" lvl="1" indent="-246078" algn="just">
              <a:lnSpc>
                <a:spcPts val="4969"/>
              </a:lnSpc>
              <a:buFont typeface="Arial"/>
              <a:buChar char="•"/>
            </a:pPr>
            <a:r>
              <a:rPr lang="en-US" sz="2279" u="sng" spc="143" dirty="0">
                <a:solidFill>
                  <a:srgbClr val="49C3FB"/>
                </a:solidFill>
                <a:latin typeface="Arial"/>
              </a:rPr>
              <a:t>https://www.iea.org/reports/global-ev-outlook-2021/trends-and-developments-in-electric-vehicle-markets </a:t>
            </a:r>
          </a:p>
          <a:p>
            <a:pPr marL="492157" lvl="1" indent="-246078" algn="just">
              <a:lnSpc>
                <a:spcPts val="4969"/>
              </a:lnSpc>
              <a:buFont typeface="Arial"/>
              <a:buChar char="•"/>
            </a:pPr>
            <a:r>
              <a:rPr lang="en-US" sz="2279" u="sng" spc="143" dirty="0">
                <a:solidFill>
                  <a:srgbClr val="49C3FB"/>
                </a:solidFill>
                <a:latin typeface="Arial"/>
              </a:rPr>
              <a:t>https://tse2.mm.bing.net/th?id=OIP.tpMcrCVpndoviz3IT3fungHaDt&amp;pid=Api&amp;P=0&amp;h=180 </a:t>
            </a:r>
          </a:p>
          <a:p>
            <a:pPr marL="492157" lvl="1" indent="-246078" algn="just">
              <a:lnSpc>
                <a:spcPts val="4969"/>
              </a:lnSpc>
              <a:buFont typeface="Arial"/>
              <a:buChar char="•"/>
            </a:pPr>
            <a:r>
              <a:rPr lang="en-US" sz="2279" u="sng" spc="143" dirty="0">
                <a:solidFill>
                  <a:srgbClr val="49C3FB"/>
                </a:solidFill>
                <a:latin typeface="Arial"/>
              </a:rPr>
              <a:t>https://www.futuremarketinsights.com/reports/hydrogen-combustion-engine-market </a:t>
            </a:r>
          </a:p>
          <a:p>
            <a:pPr marL="492157" lvl="1" indent="-246078" algn="just">
              <a:lnSpc>
                <a:spcPts val="4969"/>
              </a:lnSpc>
              <a:buFont typeface="Arial"/>
              <a:buChar char="•"/>
            </a:pPr>
            <a:r>
              <a:rPr lang="en-US" sz="2279" u="sng" spc="143" dirty="0">
                <a:solidFill>
                  <a:srgbClr val="49C3FB"/>
                </a:solidFill>
                <a:latin typeface="Arial"/>
              </a:rPr>
              <a:t>https://tse2.mm.bing.net/th?id=OIP.4U4SGL8txiGfV4VpV-cENAHaE8&amp;pid=Api&amp;P=0&amp;h=180 </a:t>
            </a:r>
          </a:p>
          <a:p>
            <a:pPr marL="492157" lvl="1" indent="-246078" algn="just">
              <a:lnSpc>
                <a:spcPts val="4969"/>
              </a:lnSpc>
              <a:buFont typeface="Arial"/>
              <a:buChar char="•"/>
            </a:pPr>
            <a:r>
              <a:rPr lang="en-US" sz="2279" u="sng" spc="143" dirty="0">
                <a:solidFill>
                  <a:srgbClr val="49C3FB"/>
                </a:solidFill>
                <a:latin typeface="Arial"/>
              </a:rPr>
              <a:t>https://www.precedenceresearch.com/hydrogen-combustion-engine-market </a:t>
            </a:r>
          </a:p>
          <a:p>
            <a:pPr marL="492157" lvl="1" indent="-246078" algn="just">
              <a:lnSpc>
                <a:spcPts val="4969"/>
              </a:lnSpc>
              <a:buFont typeface="Arial"/>
              <a:buChar char="•"/>
            </a:pPr>
            <a:r>
              <a:rPr lang="en-US" sz="2279" u="sng" spc="143" dirty="0">
                <a:solidFill>
                  <a:srgbClr val="49C3FB"/>
                </a:solidFill>
                <a:latin typeface="Arial"/>
              </a:rPr>
              <a:t>https://e-amrit.niti.gov.in/types-of-electric-vehicles</a:t>
            </a:r>
          </a:p>
          <a:p>
            <a:pPr marL="492157" lvl="1" indent="-246078" algn="just">
              <a:lnSpc>
                <a:spcPts val="4969"/>
              </a:lnSpc>
              <a:buFont typeface="Arial"/>
              <a:buChar char="•"/>
            </a:pPr>
            <a:r>
              <a:rPr lang="en-US" sz="2279" u="sng" spc="143" dirty="0">
                <a:solidFill>
                  <a:srgbClr val="49C3FB"/>
                </a:solidFill>
                <a:latin typeface="Arial"/>
              </a:rPr>
              <a:t>https://www.reportsanddata.com/report-detail/compressed-natural-gas-cng--vehicles-market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9944100"/>
            <a:ext cx="937263" cy="257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League Spartan"/>
              </a:rPr>
              <a:t>Page 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2711" y="-212078"/>
            <a:ext cx="8326582" cy="112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Arial Bold"/>
              </a:rPr>
              <a:t>EXECUTIVE SUMMARY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7239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flipH="1" flipV="1">
            <a:off x="4472126" y="2372974"/>
            <a:ext cx="0" cy="6885326"/>
          </a:xfrm>
          <a:prstGeom prst="line">
            <a:avLst/>
          </a:prstGeom>
          <a:ln w="2857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flipV="1">
            <a:off x="8516128" y="2411046"/>
            <a:ext cx="13510" cy="6885326"/>
          </a:xfrm>
          <a:prstGeom prst="line">
            <a:avLst/>
          </a:prstGeom>
          <a:ln w="2857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flipH="1" flipV="1">
            <a:off x="13769330" y="2228324"/>
            <a:ext cx="0" cy="6885326"/>
          </a:xfrm>
          <a:prstGeom prst="line">
            <a:avLst/>
          </a:prstGeom>
          <a:ln w="2857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983509" y="1355702"/>
            <a:ext cx="3136485" cy="1049988"/>
            <a:chOff x="0" y="-52903"/>
            <a:chExt cx="826070" cy="2765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6070" cy="200340"/>
            </a:xfrm>
            <a:custGeom>
              <a:avLst/>
              <a:gdLst/>
              <a:ahLst/>
              <a:cxnLst/>
              <a:rect l="l" t="t" r="r" b="b"/>
              <a:pathLst>
                <a:path w="826070" h="200340">
                  <a:moveTo>
                    <a:pt x="100170" y="0"/>
                  </a:moveTo>
                  <a:lnTo>
                    <a:pt x="725900" y="0"/>
                  </a:lnTo>
                  <a:cubicBezTo>
                    <a:pt x="781223" y="0"/>
                    <a:pt x="826070" y="44848"/>
                    <a:pt x="826070" y="100170"/>
                  </a:cubicBezTo>
                  <a:lnTo>
                    <a:pt x="826070" y="100170"/>
                  </a:lnTo>
                  <a:cubicBezTo>
                    <a:pt x="826070" y="155492"/>
                    <a:pt x="781223" y="200340"/>
                    <a:pt x="725900" y="200340"/>
                  </a:cubicBezTo>
                  <a:lnTo>
                    <a:pt x="100170" y="200340"/>
                  </a:lnTo>
                  <a:cubicBezTo>
                    <a:pt x="44848" y="200340"/>
                    <a:pt x="0" y="155492"/>
                    <a:pt x="0" y="100170"/>
                  </a:cubicBezTo>
                  <a:lnTo>
                    <a:pt x="0" y="100170"/>
                  </a:lnTo>
                  <a:cubicBezTo>
                    <a:pt x="0" y="44848"/>
                    <a:pt x="44848" y="0"/>
                    <a:pt x="100170" y="0"/>
                  </a:cubicBezTo>
                  <a:close/>
                </a:path>
              </a:pathLst>
            </a:custGeom>
            <a:solidFill>
              <a:srgbClr val="D8131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2903"/>
              <a:ext cx="826070" cy="27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Archivo Black Bold"/>
                </a:rPr>
                <a:t>QUESTIONS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45356" y="1353807"/>
            <a:ext cx="3007604" cy="1049988"/>
            <a:chOff x="0" y="-45960"/>
            <a:chExt cx="792126" cy="2765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2126" cy="200340"/>
            </a:xfrm>
            <a:custGeom>
              <a:avLst/>
              <a:gdLst/>
              <a:ahLst/>
              <a:cxnLst/>
              <a:rect l="l" t="t" r="r" b="b"/>
              <a:pathLst>
                <a:path w="792126" h="200340">
                  <a:moveTo>
                    <a:pt x="100170" y="0"/>
                  </a:moveTo>
                  <a:lnTo>
                    <a:pt x="691956" y="0"/>
                  </a:lnTo>
                  <a:cubicBezTo>
                    <a:pt x="747279" y="0"/>
                    <a:pt x="792126" y="44848"/>
                    <a:pt x="792126" y="100170"/>
                  </a:cubicBezTo>
                  <a:lnTo>
                    <a:pt x="792126" y="100170"/>
                  </a:lnTo>
                  <a:cubicBezTo>
                    <a:pt x="792126" y="155492"/>
                    <a:pt x="747279" y="200340"/>
                    <a:pt x="691956" y="200340"/>
                  </a:cubicBezTo>
                  <a:lnTo>
                    <a:pt x="100170" y="200340"/>
                  </a:lnTo>
                  <a:cubicBezTo>
                    <a:pt x="44848" y="200340"/>
                    <a:pt x="0" y="155492"/>
                    <a:pt x="0" y="100170"/>
                  </a:cubicBezTo>
                  <a:lnTo>
                    <a:pt x="0" y="100170"/>
                  </a:lnTo>
                  <a:cubicBezTo>
                    <a:pt x="0" y="44848"/>
                    <a:pt x="44848" y="0"/>
                    <a:pt x="100170" y="0"/>
                  </a:cubicBezTo>
                  <a:close/>
                </a:path>
              </a:pathLst>
            </a:custGeom>
            <a:solidFill>
              <a:srgbClr val="00FF1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5960"/>
              <a:ext cx="792126" cy="27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Archivo Black Bold"/>
                </a:rPr>
                <a:t>SOLUTION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700439" y="1353807"/>
            <a:ext cx="3007604" cy="1049988"/>
            <a:chOff x="0" y="-45960"/>
            <a:chExt cx="792126" cy="2765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2126" cy="200340"/>
            </a:xfrm>
            <a:custGeom>
              <a:avLst/>
              <a:gdLst/>
              <a:ahLst/>
              <a:cxnLst/>
              <a:rect l="l" t="t" r="r" b="b"/>
              <a:pathLst>
                <a:path w="792126" h="200340">
                  <a:moveTo>
                    <a:pt x="100170" y="0"/>
                  </a:moveTo>
                  <a:lnTo>
                    <a:pt x="691956" y="0"/>
                  </a:lnTo>
                  <a:cubicBezTo>
                    <a:pt x="747279" y="0"/>
                    <a:pt x="792126" y="44848"/>
                    <a:pt x="792126" y="100170"/>
                  </a:cubicBezTo>
                  <a:lnTo>
                    <a:pt x="792126" y="100170"/>
                  </a:lnTo>
                  <a:cubicBezTo>
                    <a:pt x="792126" y="155492"/>
                    <a:pt x="747279" y="200340"/>
                    <a:pt x="691956" y="200340"/>
                  </a:cubicBezTo>
                  <a:lnTo>
                    <a:pt x="100170" y="200340"/>
                  </a:lnTo>
                  <a:cubicBezTo>
                    <a:pt x="44848" y="200340"/>
                    <a:pt x="0" y="155492"/>
                    <a:pt x="0" y="100170"/>
                  </a:cubicBezTo>
                  <a:lnTo>
                    <a:pt x="0" y="100170"/>
                  </a:lnTo>
                  <a:cubicBezTo>
                    <a:pt x="0" y="44848"/>
                    <a:pt x="44848" y="0"/>
                    <a:pt x="100170" y="0"/>
                  </a:cubicBezTo>
                  <a:close/>
                </a:path>
              </a:pathLst>
            </a:custGeom>
            <a:solidFill>
              <a:srgbClr val="FFCF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5960"/>
              <a:ext cx="792126" cy="27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Archivo Black Bold"/>
                </a:rPr>
                <a:t>IMPACT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844427" y="1364498"/>
            <a:ext cx="3282916" cy="1049988"/>
            <a:chOff x="0" y="-45569"/>
            <a:chExt cx="864636" cy="2765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4636" cy="200340"/>
            </a:xfrm>
            <a:custGeom>
              <a:avLst/>
              <a:gdLst/>
              <a:ahLst/>
              <a:cxnLst/>
              <a:rect l="l" t="t" r="r" b="b"/>
              <a:pathLst>
                <a:path w="864636" h="200340">
                  <a:moveTo>
                    <a:pt x="100170" y="0"/>
                  </a:moveTo>
                  <a:lnTo>
                    <a:pt x="764466" y="0"/>
                  </a:lnTo>
                  <a:cubicBezTo>
                    <a:pt x="819789" y="0"/>
                    <a:pt x="864636" y="44848"/>
                    <a:pt x="864636" y="100170"/>
                  </a:cubicBezTo>
                  <a:lnTo>
                    <a:pt x="864636" y="100170"/>
                  </a:lnTo>
                  <a:cubicBezTo>
                    <a:pt x="864636" y="155492"/>
                    <a:pt x="819789" y="200340"/>
                    <a:pt x="764466" y="200340"/>
                  </a:cubicBezTo>
                  <a:lnTo>
                    <a:pt x="100170" y="200340"/>
                  </a:lnTo>
                  <a:cubicBezTo>
                    <a:pt x="44848" y="200340"/>
                    <a:pt x="0" y="155492"/>
                    <a:pt x="0" y="100170"/>
                  </a:cubicBezTo>
                  <a:lnTo>
                    <a:pt x="0" y="100170"/>
                  </a:lnTo>
                  <a:cubicBezTo>
                    <a:pt x="0" y="44848"/>
                    <a:pt x="44848" y="0"/>
                    <a:pt x="100170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5569"/>
              <a:ext cx="864636" cy="27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Archivo Black Bold"/>
                </a:rPr>
                <a:t>SITUATIONS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89939" y="2569165"/>
            <a:ext cx="3939299" cy="4822449"/>
            <a:chOff x="0" y="0"/>
            <a:chExt cx="5252398" cy="6429932"/>
          </a:xfrm>
        </p:grpSpPr>
        <p:grpSp>
          <p:nvGrpSpPr>
            <p:cNvPr id="20" name="Group 20"/>
            <p:cNvGrpSpPr/>
            <p:nvPr/>
          </p:nvGrpSpPr>
          <p:grpSpPr>
            <a:xfrm>
              <a:off x="1205179" y="4198312"/>
              <a:ext cx="4047219" cy="2231620"/>
              <a:chOff x="0" y="0"/>
              <a:chExt cx="799451" cy="44081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99451" cy="440814"/>
              </a:xfrm>
              <a:custGeom>
                <a:avLst/>
                <a:gdLst/>
                <a:ahLst/>
                <a:cxnLst/>
                <a:rect l="l" t="t" r="r" b="b"/>
                <a:pathLst>
                  <a:path w="799451" h="440814">
                    <a:moveTo>
                      <a:pt x="127527" y="0"/>
                    </a:moveTo>
                    <a:lnTo>
                      <a:pt x="671924" y="0"/>
                    </a:lnTo>
                    <a:cubicBezTo>
                      <a:pt x="705746" y="0"/>
                      <a:pt x="738183" y="13436"/>
                      <a:pt x="762099" y="37352"/>
                    </a:cubicBezTo>
                    <a:cubicBezTo>
                      <a:pt x="786015" y="61268"/>
                      <a:pt x="799451" y="93704"/>
                      <a:pt x="799451" y="127527"/>
                    </a:cubicBezTo>
                    <a:lnTo>
                      <a:pt x="799451" y="313287"/>
                    </a:lnTo>
                    <a:cubicBezTo>
                      <a:pt x="799451" y="383718"/>
                      <a:pt x="742355" y="440814"/>
                      <a:pt x="671924" y="440814"/>
                    </a:cubicBezTo>
                    <a:lnTo>
                      <a:pt x="127527" y="440814"/>
                    </a:lnTo>
                    <a:cubicBezTo>
                      <a:pt x="93704" y="440814"/>
                      <a:pt x="61268" y="427378"/>
                      <a:pt x="37352" y="403462"/>
                    </a:cubicBezTo>
                    <a:cubicBezTo>
                      <a:pt x="13436" y="379546"/>
                      <a:pt x="0" y="347109"/>
                      <a:pt x="0" y="313287"/>
                    </a:cubicBezTo>
                    <a:lnTo>
                      <a:pt x="0" y="127527"/>
                    </a:lnTo>
                    <a:cubicBezTo>
                      <a:pt x="0" y="93704"/>
                      <a:pt x="13436" y="61268"/>
                      <a:pt x="37352" y="37352"/>
                    </a:cubicBezTo>
                    <a:cubicBezTo>
                      <a:pt x="61268" y="13436"/>
                      <a:pt x="93704" y="0"/>
                      <a:pt x="127527" y="0"/>
                    </a:cubicBezTo>
                    <a:close/>
                  </a:path>
                </a:pathLst>
              </a:custGeom>
              <a:solidFill>
                <a:srgbClr val="E1DC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66675"/>
                <a:ext cx="799451" cy="5074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Arial"/>
                  </a:rPr>
                  <a:t>Should he plan for the </a:t>
                </a:r>
                <a:r>
                  <a:rPr lang="en-US" sz="1599">
                    <a:solidFill>
                      <a:srgbClr val="ED0000"/>
                    </a:solidFill>
                    <a:latin typeface="Arial Bold"/>
                  </a:rPr>
                  <a:t>stage-wise transition</a:t>
                </a:r>
                <a:r>
                  <a:rPr lang="en-US" sz="1599">
                    <a:solidFill>
                      <a:srgbClr val="000000"/>
                    </a:solidFill>
                    <a:latin typeface="Arial"/>
                  </a:rPr>
                  <a:t> of castings from cast iron to </a:t>
                </a:r>
                <a:r>
                  <a:rPr lang="en-US" sz="1599">
                    <a:solidFill>
                      <a:srgbClr val="000000"/>
                    </a:solidFill>
                    <a:latin typeface="Arial Bold"/>
                  </a:rPr>
                  <a:t>Aluminium</a:t>
                </a:r>
                <a:r>
                  <a:rPr lang="en-US" sz="1599">
                    <a:solidFill>
                      <a:srgbClr val="000000"/>
                    </a:solidFill>
                    <a:latin typeface="Arial"/>
                  </a:rPr>
                  <a:t> if</a:t>
                </a:r>
              </a:p>
              <a:p>
                <a:pPr algn="ctr">
                  <a:lnSpc>
                    <a:spcPts val="2239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Canva Sans"/>
                  </a:rPr>
                  <a:t>required?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4646915"/>
              <a:ext cx="1093953" cy="1093953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627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Canva Sans Bold"/>
                  </a:rPr>
                  <a:t>3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205179" y="2229929"/>
              <a:ext cx="4047219" cy="1520633"/>
              <a:chOff x="0" y="0"/>
              <a:chExt cx="799451" cy="30037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99451" cy="300372"/>
              </a:xfrm>
              <a:custGeom>
                <a:avLst/>
                <a:gdLst/>
                <a:ahLst/>
                <a:cxnLst/>
                <a:rect l="l" t="t" r="r" b="b"/>
                <a:pathLst>
                  <a:path w="799451" h="300372">
                    <a:moveTo>
                      <a:pt x="127527" y="0"/>
                    </a:moveTo>
                    <a:lnTo>
                      <a:pt x="671924" y="0"/>
                    </a:lnTo>
                    <a:cubicBezTo>
                      <a:pt x="705746" y="0"/>
                      <a:pt x="738183" y="13436"/>
                      <a:pt x="762099" y="37352"/>
                    </a:cubicBezTo>
                    <a:cubicBezTo>
                      <a:pt x="786015" y="61268"/>
                      <a:pt x="799451" y="93704"/>
                      <a:pt x="799451" y="127527"/>
                    </a:cubicBezTo>
                    <a:lnTo>
                      <a:pt x="799451" y="172845"/>
                    </a:lnTo>
                    <a:cubicBezTo>
                      <a:pt x="799451" y="206667"/>
                      <a:pt x="786015" y="239104"/>
                      <a:pt x="762099" y="263020"/>
                    </a:cubicBezTo>
                    <a:cubicBezTo>
                      <a:pt x="738183" y="286936"/>
                      <a:pt x="705746" y="300372"/>
                      <a:pt x="671924" y="300372"/>
                    </a:cubicBezTo>
                    <a:lnTo>
                      <a:pt x="127527" y="300372"/>
                    </a:lnTo>
                    <a:cubicBezTo>
                      <a:pt x="57096" y="300372"/>
                      <a:pt x="0" y="243276"/>
                      <a:pt x="0" y="172845"/>
                    </a:cubicBezTo>
                    <a:lnTo>
                      <a:pt x="0" y="127527"/>
                    </a:lnTo>
                    <a:cubicBezTo>
                      <a:pt x="0" y="93704"/>
                      <a:pt x="13436" y="61268"/>
                      <a:pt x="37352" y="37352"/>
                    </a:cubicBezTo>
                    <a:cubicBezTo>
                      <a:pt x="61268" y="13436"/>
                      <a:pt x="93704" y="0"/>
                      <a:pt x="127527" y="0"/>
                    </a:cubicBezTo>
                    <a:close/>
                  </a:path>
                </a:pathLst>
              </a:custGeom>
              <a:solidFill>
                <a:srgbClr val="E1DC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66675"/>
                <a:ext cx="799451" cy="3670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Arial"/>
                  </a:rPr>
                  <a:t>If Yes, for which </a:t>
                </a:r>
                <a:r>
                  <a:rPr lang="en-US" sz="1599">
                    <a:solidFill>
                      <a:srgbClr val="ED0000"/>
                    </a:solidFill>
                    <a:latin typeface="Arial Bold"/>
                  </a:rPr>
                  <a:t>scenario</a:t>
                </a:r>
                <a:r>
                  <a:rPr lang="en-US" sz="1599">
                    <a:solidFill>
                      <a:srgbClr val="ED0000"/>
                    </a:solidFill>
                    <a:latin typeface="Arial"/>
                  </a:rPr>
                  <a:t> </a:t>
                </a:r>
                <a:r>
                  <a:rPr lang="en-US" sz="1599">
                    <a:solidFill>
                      <a:srgbClr val="000000"/>
                    </a:solidFill>
                    <a:latin typeface="Arial"/>
                  </a:rPr>
                  <a:t>should Mr. Sameer prepare his company?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2443269"/>
              <a:ext cx="1093953" cy="1093953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627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Canva Sans Bold"/>
                  </a:rPr>
                  <a:t>2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205179" y="0"/>
              <a:ext cx="4047219" cy="1782179"/>
              <a:chOff x="0" y="0"/>
              <a:chExt cx="799451" cy="35203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99451" cy="352035"/>
              </a:xfrm>
              <a:custGeom>
                <a:avLst/>
                <a:gdLst/>
                <a:ahLst/>
                <a:cxnLst/>
                <a:rect l="l" t="t" r="r" b="b"/>
                <a:pathLst>
                  <a:path w="799451" h="352035">
                    <a:moveTo>
                      <a:pt x="127527" y="0"/>
                    </a:moveTo>
                    <a:lnTo>
                      <a:pt x="671924" y="0"/>
                    </a:lnTo>
                    <a:cubicBezTo>
                      <a:pt x="705746" y="0"/>
                      <a:pt x="738183" y="13436"/>
                      <a:pt x="762099" y="37352"/>
                    </a:cubicBezTo>
                    <a:cubicBezTo>
                      <a:pt x="786015" y="61268"/>
                      <a:pt x="799451" y="93704"/>
                      <a:pt x="799451" y="127527"/>
                    </a:cubicBezTo>
                    <a:lnTo>
                      <a:pt x="799451" y="224509"/>
                    </a:lnTo>
                    <a:cubicBezTo>
                      <a:pt x="799451" y="294940"/>
                      <a:pt x="742355" y="352035"/>
                      <a:pt x="671924" y="352035"/>
                    </a:cubicBezTo>
                    <a:lnTo>
                      <a:pt x="127527" y="352035"/>
                    </a:lnTo>
                    <a:cubicBezTo>
                      <a:pt x="93704" y="352035"/>
                      <a:pt x="61268" y="338600"/>
                      <a:pt x="37352" y="314684"/>
                    </a:cubicBezTo>
                    <a:cubicBezTo>
                      <a:pt x="13436" y="290768"/>
                      <a:pt x="0" y="258331"/>
                      <a:pt x="0" y="224509"/>
                    </a:cubicBezTo>
                    <a:lnTo>
                      <a:pt x="0" y="127527"/>
                    </a:lnTo>
                    <a:cubicBezTo>
                      <a:pt x="0" y="93704"/>
                      <a:pt x="13436" y="61268"/>
                      <a:pt x="37352" y="37352"/>
                    </a:cubicBezTo>
                    <a:cubicBezTo>
                      <a:pt x="61268" y="13436"/>
                      <a:pt x="93704" y="0"/>
                      <a:pt x="127527" y="0"/>
                    </a:cubicBezTo>
                    <a:close/>
                  </a:path>
                </a:pathLst>
              </a:custGeom>
              <a:solidFill>
                <a:srgbClr val="E1DC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66675"/>
                <a:ext cx="799451" cy="418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>
                    <a:solidFill>
                      <a:srgbClr val="000000"/>
                    </a:solidFill>
                    <a:latin typeface="Arial"/>
                  </a:rPr>
                  <a:t>Should Jeevan Foundry Ltd. </a:t>
                </a:r>
                <a:r>
                  <a:rPr lang="en-US" sz="1600">
                    <a:solidFill>
                      <a:srgbClr val="ED0000"/>
                    </a:solidFill>
                    <a:latin typeface="Arial Bold"/>
                  </a:rPr>
                  <a:t>persist</a:t>
                </a:r>
                <a:r>
                  <a:rPr lang="en-US" sz="1600">
                    <a:solidFill>
                      <a:srgbClr val="ED0000"/>
                    </a:solidFill>
                    <a:latin typeface="Arial"/>
                  </a:rPr>
                  <a:t> </a:t>
                </a:r>
                <a:r>
                  <a:rPr lang="en-US" sz="1600">
                    <a:solidFill>
                      <a:srgbClr val="000000"/>
                    </a:solidFill>
                    <a:latin typeface="Arial"/>
                  </a:rPr>
                  <a:t>in its </a:t>
                </a:r>
                <a:r>
                  <a:rPr lang="en-US" sz="1600">
                    <a:solidFill>
                      <a:srgbClr val="ED0000"/>
                    </a:solidFill>
                    <a:latin typeface="Arial Bold"/>
                  </a:rPr>
                  <a:t>foundry business</a:t>
                </a:r>
                <a:r>
                  <a:rPr lang="en-US" sz="1600">
                    <a:solidFill>
                      <a:srgbClr val="000000"/>
                    </a:solidFill>
                    <a:latin typeface="Arial"/>
                  </a:rPr>
                  <a:t>?</a:t>
                </a: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344113"/>
              <a:ext cx="1093953" cy="1093953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627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Canva Sans Bold"/>
                  </a:rPr>
                  <a:t>1</a:t>
                </a: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4629288" y="2569165"/>
            <a:ext cx="3713194" cy="3920930"/>
            <a:chOff x="0" y="0"/>
            <a:chExt cx="977961" cy="103267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77961" cy="1032673"/>
            </a:xfrm>
            <a:custGeom>
              <a:avLst/>
              <a:gdLst/>
              <a:ahLst/>
              <a:cxnLst/>
              <a:rect l="l" t="t" r="r" b="b"/>
              <a:pathLst>
                <a:path w="977961" h="1032673">
                  <a:moveTo>
                    <a:pt x="104249" y="0"/>
                  </a:moveTo>
                  <a:lnTo>
                    <a:pt x="873712" y="0"/>
                  </a:lnTo>
                  <a:cubicBezTo>
                    <a:pt x="931287" y="0"/>
                    <a:pt x="977961" y="46674"/>
                    <a:pt x="977961" y="104249"/>
                  </a:cubicBezTo>
                  <a:lnTo>
                    <a:pt x="977961" y="928424"/>
                  </a:lnTo>
                  <a:cubicBezTo>
                    <a:pt x="977961" y="985999"/>
                    <a:pt x="931287" y="1032673"/>
                    <a:pt x="873712" y="1032673"/>
                  </a:cubicBezTo>
                  <a:lnTo>
                    <a:pt x="104249" y="1032673"/>
                  </a:lnTo>
                  <a:cubicBezTo>
                    <a:pt x="46674" y="1032673"/>
                    <a:pt x="0" y="985999"/>
                    <a:pt x="0" y="928424"/>
                  </a:cubicBezTo>
                  <a:lnTo>
                    <a:pt x="0" y="104249"/>
                  </a:lnTo>
                  <a:cubicBezTo>
                    <a:pt x="0" y="46674"/>
                    <a:pt x="46674" y="0"/>
                    <a:pt x="104249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977961" cy="109934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Arial"/>
                </a:rPr>
                <a:t>Jeevan Foundry Ltd., a major player in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global metal casting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, faces a strategic decision. The board resolution urges exploring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alternatives</a:t>
              </a:r>
              <a:r>
                <a:rPr lang="en-US" sz="1599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due to the changing energy landscape. Mr. Sameer,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Head of Operations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 at a major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OEM 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making engine castings, deliberates on </a:t>
              </a:r>
              <a:r>
                <a:rPr lang="en-US" sz="1599">
                  <a:solidFill>
                    <a:srgbClr val="D81313"/>
                  </a:solidFill>
                  <a:latin typeface="Arial Bold"/>
                </a:rPr>
                <a:t>sticking</a:t>
              </a:r>
              <a:r>
                <a:rPr lang="en-US" sz="1599">
                  <a:solidFill>
                    <a:srgbClr val="D81313"/>
                  </a:solidFill>
                  <a:latin typeface="Arial"/>
                </a:rPr>
                <a:t> 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to the current scenario or </a:t>
              </a:r>
              <a:r>
                <a:rPr lang="en-US" sz="1599">
                  <a:solidFill>
                    <a:srgbClr val="D81313"/>
                  </a:solidFill>
                  <a:latin typeface="Arial Bold"/>
                </a:rPr>
                <a:t>adapting</a:t>
              </a:r>
              <a:r>
                <a:rPr lang="en-US" sz="1599">
                  <a:solidFill>
                    <a:srgbClr val="D81313"/>
                  </a:solidFill>
                  <a:latin typeface="Arial"/>
                </a:rPr>
                <a:t> 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to the evolving energy landscape.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767437" y="2459874"/>
            <a:ext cx="4763443" cy="1879959"/>
            <a:chOff x="0" y="0"/>
            <a:chExt cx="1254569" cy="4951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54569" cy="495133"/>
            </a:xfrm>
            <a:custGeom>
              <a:avLst/>
              <a:gdLst/>
              <a:ahLst/>
              <a:cxnLst/>
              <a:rect l="l" t="t" r="r" b="b"/>
              <a:pathLst>
                <a:path w="1254569" h="495133">
                  <a:moveTo>
                    <a:pt x="81264" y="0"/>
                  </a:moveTo>
                  <a:lnTo>
                    <a:pt x="1173305" y="0"/>
                  </a:lnTo>
                  <a:cubicBezTo>
                    <a:pt x="1218186" y="0"/>
                    <a:pt x="1254569" y="36383"/>
                    <a:pt x="1254569" y="81264"/>
                  </a:cubicBezTo>
                  <a:lnTo>
                    <a:pt x="1254569" y="413869"/>
                  </a:lnTo>
                  <a:cubicBezTo>
                    <a:pt x="1254569" y="435422"/>
                    <a:pt x="1246008" y="456092"/>
                    <a:pt x="1230768" y="471332"/>
                  </a:cubicBezTo>
                  <a:cubicBezTo>
                    <a:pt x="1215528" y="486571"/>
                    <a:pt x="1194858" y="495133"/>
                    <a:pt x="1173305" y="495133"/>
                  </a:cubicBezTo>
                  <a:lnTo>
                    <a:pt x="81264" y="495133"/>
                  </a:lnTo>
                  <a:cubicBezTo>
                    <a:pt x="59711" y="495133"/>
                    <a:pt x="39042" y="486571"/>
                    <a:pt x="23802" y="471332"/>
                  </a:cubicBezTo>
                  <a:cubicBezTo>
                    <a:pt x="8562" y="456092"/>
                    <a:pt x="0" y="435422"/>
                    <a:pt x="0" y="413869"/>
                  </a:cubicBezTo>
                  <a:lnTo>
                    <a:pt x="0" y="81264"/>
                  </a:lnTo>
                  <a:cubicBezTo>
                    <a:pt x="0" y="59711"/>
                    <a:pt x="8562" y="39042"/>
                    <a:pt x="23802" y="23802"/>
                  </a:cubicBezTo>
                  <a:cubicBezTo>
                    <a:pt x="39042" y="8562"/>
                    <a:pt x="59711" y="0"/>
                    <a:pt x="81264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1254569" cy="561808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1600">
                  <a:solidFill>
                    <a:srgbClr val="000000"/>
                  </a:solidFill>
                  <a:latin typeface="Arial Bold"/>
                </a:rPr>
                <a:t>STRATEGIC CONTINUITY FOR GLOBAL COMPETITIVENESS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al"/>
                </a:rPr>
                <a:t>Jeevan Foundry should maintain </a:t>
              </a:r>
              <a:r>
                <a:rPr lang="en-US" sz="1600">
                  <a:solidFill>
                    <a:srgbClr val="ED0000"/>
                  </a:solidFill>
                  <a:latin typeface="Arial Bold"/>
                </a:rPr>
                <a:t>focus</a:t>
              </a:r>
              <a:r>
                <a:rPr lang="en-US" sz="1600">
                  <a:solidFill>
                    <a:srgbClr val="000000"/>
                  </a:solidFill>
                  <a:latin typeface="Arial"/>
                </a:rPr>
                <a:t> on current IC engine </a:t>
              </a:r>
              <a:r>
                <a:rPr lang="en-US" sz="1600">
                  <a:solidFill>
                    <a:srgbClr val="ED0000"/>
                  </a:solidFill>
                  <a:latin typeface="Arial Bold"/>
                </a:rPr>
                <a:t>metal casting</a:t>
              </a:r>
              <a:r>
                <a:rPr lang="en-US" sz="1600">
                  <a:solidFill>
                    <a:srgbClr val="000000"/>
                  </a:solidFill>
                  <a:latin typeface="Arial"/>
                </a:rPr>
                <a:t> to </a:t>
              </a:r>
              <a:r>
                <a:rPr lang="en-US" sz="1600">
                  <a:solidFill>
                    <a:srgbClr val="ED0000"/>
                  </a:solidFill>
                  <a:latin typeface="Arial Bold"/>
                </a:rPr>
                <a:t>sustain </a:t>
              </a:r>
              <a:r>
                <a:rPr lang="en-US" sz="1600">
                  <a:solidFill>
                    <a:srgbClr val="000000"/>
                  </a:solidFill>
                  <a:latin typeface="Arial"/>
                </a:rPr>
                <a:t>global competitiveness in the</a:t>
              </a:r>
              <a:r>
                <a:rPr lang="en-US" sz="1600">
                  <a:solidFill>
                    <a:srgbClr val="ED0000"/>
                  </a:solidFill>
                  <a:latin typeface="Arial Bold"/>
                </a:rPr>
                <a:t> current market </a:t>
              </a:r>
              <a:r>
                <a:rPr lang="en-US" sz="1600">
                  <a:solidFill>
                    <a:srgbClr val="000000"/>
                  </a:solidFill>
                  <a:latin typeface="Arial"/>
                </a:rPr>
                <a:t>scenario.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767437" y="4409761"/>
            <a:ext cx="4763443" cy="1955292"/>
            <a:chOff x="0" y="0"/>
            <a:chExt cx="1254569" cy="51497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254569" cy="514974"/>
            </a:xfrm>
            <a:custGeom>
              <a:avLst/>
              <a:gdLst/>
              <a:ahLst/>
              <a:cxnLst/>
              <a:rect l="l" t="t" r="r" b="b"/>
              <a:pathLst>
                <a:path w="1254569" h="514974">
                  <a:moveTo>
                    <a:pt x="81264" y="0"/>
                  </a:moveTo>
                  <a:lnTo>
                    <a:pt x="1173305" y="0"/>
                  </a:lnTo>
                  <a:cubicBezTo>
                    <a:pt x="1218186" y="0"/>
                    <a:pt x="1254569" y="36383"/>
                    <a:pt x="1254569" y="81264"/>
                  </a:cubicBezTo>
                  <a:lnTo>
                    <a:pt x="1254569" y="433710"/>
                  </a:lnTo>
                  <a:cubicBezTo>
                    <a:pt x="1254569" y="455263"/>
                    <a:pt x="1246008" y="475932"/>
                    <a:pt x="1230768" y="491172"/>
                  </a:cubicBezTo>
                  <a:cubicBezTo>
                    <a:pt x="1215528" y="506412"/>
                    <a:pt x="1194858" y="514974"/>
                    <a:pt x="1173305" y="514974"/>
                  </a:cubicBezTo>
                  <a:lnTo>
                    <a:pt x="81264" y="514974"/>
                  </a:lnTo>
                  <a:cubicBezTo>
                    <a:pt x="59711" y="514974"/>
                    <a:pt x="39042" y="506412"/>
                    <a:pt x="23802" y="491172"/>
                  </a:cubicBezTo>
                  <a:cubicBezTo>
                    <a:pt x="8562" y="475932"/>
                    <a:pt x="0" y="455263"/>
                    <a:pt x="0" y="433710"/>
                  </a:cubicBezTo>
                  <a:lnTo>
                    <a:pt x="0" y="81264"/>
                  </a:lnTo>
                  <a:cubicBezTo>
                    <a:pt x="0" y="59711"/>
                    <a:pt x="8562" y="39042"/>
                    <a:pt x="23802" y="23802"/>
                  </a:cubicBezTo>
                  <a:cubicBezTo>
                    <a:pt x="39042" y="8562"/>
                    <a:pt x="59711" y="0"/>
                    <a:pt x="81264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1254569" cy="58164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al Bold"/>
                </a:rPr>
                <a:t>GRADUAL SHIFT TOWARD SUSTAINABILITY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al"/>
                </a:rPr>
                <a:t> Mr. Sameer can </a:t>
              </a:r>
              <a:r>
                <a:rPr lang="en-US" sz="1600">
                  <a:solidFill>
                    <a:srgbClr val="ED0000"/>
                  </a:solidFill>
                  <a:latin typeface="Arial Bold"/>
                </a:rPr>
                <a:t>strategically</a:t>
              </a:r>
              <a:r>
                <a:rPr lang="en-US" sz="1600">
                  <a:solidFill>
                    <a:srgbClr val="000000"/>
                  </a:solidFill>
                  <a:latin typeface="Arial"/>
                </a:rPr>
                <a:t> and </a:t>
              </a:r>
              <a:r>
                <a:rPr lang="en-US" sz="1600">
                  <a:solidFill>
                    <a:srgbClr val="ED0000"/>
                  </a:solidFill>
                  <a:latin typeface="Arial Bold"/>
                </a:rPr>
                <a:t>gradually </a:t>
              </a:r>
              <a:r>
                <a:rPr lang="en-US" sz="1600">
                  <a:solidFill>
                    <a:srgbClr val="000000"/>
                  </a:solidFill>
                  <a:latin typeface="Arial"/>
                </a:rPr>
                <a:t>embrace renewable alternatives, </a:t>
              </a:r>
              <a:r>
                <a:rPr lang="en-US" sz="1600">
                  <a:solidFill>
                    <a:srgbClr val="ED0000"/>
                  </a:solidFill>
                  <a:latin typeface="Arial Bold"/>
                </a:rPr>
                <a:t>aligning </a:t>
              </a:r>
              <a:r>
                <a:rPr lang="en-US" sz="1600">
                  <a:solidFill>
                    <a:srgbClr val="000000"/>
                  </a:solidFill>
                  <a:latin typeface="Arial"/>
                </a:rPr>
                <a:t>with </a:t>
              </a:r>
              <a:r>
                <a:rPr lang="en-US" sz="1600">
                  <a:solidFill>
                    <a:srgbClr val="ED0000"/>
                  </a:solidFill>
                  <a:latin typeface="Arial Bold"/>
                </a:rPr>
                <a:t>future market</a:t>
              </a:r>
              <a:r>
                <a:rPr lang="en-US" sz="1600">
                  <a:solidFill>
                    <a:srgbClr val="000000"/>
                  </a:solidFill>
                  <a:latin typeface="Arial"/>
                </a:rPr>
                <a:t> trends and </a:t>
              </a:r>
              <a:r>
                <a:rPr lang="en-US" sz="1600">
                  <a:solidFill>
                    <a:srgbClr val="ED0000"/>
                  </a:solidFill>
                  <a:latin typeface="Arial Bold"/>
                </a:rPr>
                <a:t>government policies </a:t>
              </a:r>
              <a:r>
                <a:rPr lang="en-US" sz="1600">
                  <a:solidFill>
                    <a:srgbClr val="000000"/>
                  </a:solidFill>
                  <a:latin typeface="Arial"/>
                </a:rPr>
                <a:t>for long-term sustainability.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767437" y="6431728"/>
            <a:ext cx="4763443" cy="1469517"/>
            <a:chOff x="0" y="0"/>
            <a:chExt cx="1254569" cy="38703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254569" cy="387033"/>
            </a:xfrm>
            <a:custGeom>
              <a:avLst/>
              <a:gdLst/>
              <a:ahLst/>
              <a:cxnLst/>
              <a:rect l="l" t="t" r="r" b="b"/>
              <a:pathLst>
                <a:path w="1254569" h="387033">
                  <a:moveTo>
                    <a:pt x="81264" y="0"/>
                  </a:moveTo>
                  <a:lnTo>
                    <a:pt x="1173305" y="0"/>
                  </a:lnTo>
                  <a:cubicBezTo>
                    <a:pt x="1218186" y="0"/>
                    <a:pt x="1254569" y="36383"/>
                    <a:pt x="1254569" y="81264"/>
                  </a:cubicBezTo>
                  <a:lnTo>
                    <a:pt x="1254569" y="305769"/>
                  </a:lnTo>
                  <a:cubicBezTo>
                    <a:pt x="1254569" y="327322"/>
                    <a:pt x="1246008" y="347992"/>
                    <a:pt x="1230768" y="363232"/>
                  </a:cubicBezTo>
                  <a:cubicBezTo>
                    <a:pt x="1215528" y="378472"/>
                    <a:pt x="1194858" y="387033"/>
                    <a:pt x="1173305" y="387033"/>
                  </a:cubicBezTo>
                  <a:lnTo>
                    <a:pt x="81264" y="387033"/>
                  </a:lnTo>
                  <a:cubicBezTo>
                    <a:pt x="59711" y="387033"/>
                    <a:pt x="39042" y="378472"/>
                    <a:pt x="23802" y="363232"/>
                  </a:cubicBezTo>
                  <a:cubicBezTo>
                    <a:pt x="8562" y="347992"/>
                    <a:pt x="0" y="327322"/>
                    <a:pt x="0" y="305769"/>
                  </a:cubicBezTo>
                  <a:lnTo>
                    <a:pt x="0" y="81264"/>
                  </a:lnTo>
                  <a:cubicBezTo>
                    <a:pt x="0" y="59711"/>
                    <a:pt x="8562" y="39042"/>
                    <a:pt x="23802" y="23802"/>
                  </a:cubicBezTo>
                  <a:cubicBezTo>
                    <a:pt x="39042" y="8562"/>
                    <a:pt x="59711" y="0"/>
                    <a:pt x="81264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66675"/>
              <a:ext cx="1254569" cy="453708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al Bold"/>
                </a:rPr>
                <a:t> DATA-DRIVEN MARKET PREPARATION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Arial"/>
                </a:rPr>
                <a:t> Incorporate </a:t>
              </a:r>
              <a:r>
                <a:rPr lang="en-US" sz="1600">
                  <a:solidFill>
                    <a:srgbClr val="ED0000"/>
                  </a:solidFill>
                  <a:latin typeface="Arial Bold"/>
                </a:rPr>
                <a:t>high-pressure die casting</a:t>
              </a:r>
              <a:r>
                <a:rPr lang="en-US" sz="1600">
                  <a:solidFill>
                    <a:srgbClr val="000000"/>
                  </a:solidFill>
                  <a:latin typeface="Arial"/>
                </a:rPr>
                <a:t> for Mr. Sameer's preparedness in the evolving </a:t>
              </a:r>
              <a:r>
                <a:rPr lang="en-US" sz="1600">
                  <a:solidFill>
                    <a:srgbClr val="ED0000"/>
                  </a:solidFill>
                  <a:latin typeface="Arial Bold"/>
                </a:rPr>
                <a:t>aluminum industry.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012218" y="2464390"/>
            <a:ext cx="4160620" cy="1770667"/>
            <a:chOff x="0" y="0"/>
            <a:chExt cx="1095801" cy="46634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95801" cy="466349"/>
            </a:xfrm>
            <a:custGeom>
              <a:avLst/>
              <a:gdLst/>
              <a:ahLst/>
              <a:cxnLst/>
              <a:rect l="l" t="t" r="r" b="b"/>
              <a:pathLst>
                <a:path w="1095801" h="466349">
                  <a:moveTo>
                    <a:pt x="94899" y="0"/>
                  </a:moveTo>
                  <a:lnTo>
                    <a:pt x="1000902" y="0"/>
                  </a:lnTo>
                  <a:cubicBezTo>
                    <a:pt x="1026071" y="0"/>
                    <a:pt x="1050209" y="9998"/>
                    <a:pt x="1068006" y="27795"/>
                  </a:cubicBezTo>
                  <a:cubicBezTo>
                    <a:pt x="1085803" y="45592"/>
                    <a:pt x="1095801" y="69730"/>
                    <a:pt x="1095801" y="94899"/>
                  </a:cubicBezTo>
                  <a:lnTo>
                    <a:pt x="1095801" y="371450"/>
                  </a:lnTo>
                  <a:cubicBezTo>
                    <a:pt x="1095801" y="396619"/>
                    <a:pt x="1085803" y="420756"/>
                    <a:pt x="1068006" y="438553"/>
                  </a:cubicBezTo>
                  <a:cubicBezTo>
                    <a:pt x="1050209" y="456350"/>
                    <a:pt x="1026071" y="466349"/>
                    <a:pt x="1000902" y="466349"/>
                  </a:cubicBezTo>
                  <a:lnTo>
                    <a:pt x="94899" y="466349"/>
                  </a:lnTo>
                  <a:cubicBezTo>
                    <a:pt x="69730" y="466349"/>
                    <a:pt x="45592" y="456350"/>
                    <a:pt x="27795" y="438553"/>
                  </a:cubicBezTo>
                  <a:cubicBezTo>
                    <a:pt x="9998" y="420756"/>
                    <a:pt x="0" y="396619"/>
                    <a:pt x="0" y="371450"/>
                  </a:cubicBezTo>
                  <a:lnTo>
                    <a:pt x="0" y="94899"/>
                  </a:lnTo>
                  <a:cubicBezTo>
                    <a:pt x="0" y="69730"/>
                    <a:pt x="9998" y="45592"/>
                    <a:pt x="27795" y="27795"/>
                  </a:cubicBezTo>
                  <a:cubicBezTo>
                    <a:pt x="45592" y="9998"/>
                    <a:pt x="69730" y="0"/>
                    <a:pt x="94899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66675"/>
              <a:ext cx="1095801" cy="533024"/>
            </a:xfrm>
            <a:prstGeom prst="rect">
              <a:avLst/>
            </a:prstGeom>
          </p:spPr>
          <p:txBody>
            <a:bodyPr lIns="88900" tIns="88900" rIns="88900" bIns="889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Arial Bold"/>
                </a:rPr>
                <a:t> GLOBAL RELEVANCE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Staying 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with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current 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metal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casting 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ensures Jeevan Foundry stays important globally, using its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existing 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strengths and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market position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4012218" y="4339833"/>
            <a:ext cx="4160620" cy="1748673"/>
            <a:chOff x="0" y="0"/>
            <a:chExt cx="1095801" cy="46055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95801" cy="460556"/>
            </a:xfrm>
            <a:custGeom>
              <a:avLst/>
              <a:gdLst/>
              <a:ahLst/>
              <a:cxnLst/>
              <a:rect l="l" t="t" r="r" b="b"/>
              <a:pathLst>
                <a:path w="1095801" h="460556">
                  <a:moveTo>
                    <a:pt x="94899" y="0"/>
                  </a:moveTo>
                  <a:lnTo>
                    <a:pt x="1000902" y="0"/>
                  </a:lnTo>
                  <a:cubicBezTo>
                    <a:pt x="1026071" y="0"/>
                    <a:pt x="1050209" y="9998"/>
                    <a:pt x="1068006" y="27795"/>
                  </a:cubicBezTo>
                  <a:cubicBezTo>
                    <a:pt x="1085803" y="45592"/>
                    <a:pt x="1095801" y="69730"/>
                    <a:pt x="1095801" y="94899"/>
                  </a:cubicBezTo>
                  <a:lnTo>
                    <a:pt x="1095801" y="365657"/>
                  </a:lnTo>
                  <a:cubicBezTo>
                    <a:pt x="1095801" y="390826"/>
                    <a:pt x="1085803" y="414964"/>
                    <a:pt x="1068006" y="432761"/>
                  </a:cubicBezTo>
                  <a:cubicBezTo>
                    <a:pt x="1050209" y="450558"/>
                    <a:pt x="1026071" y="460556"/>
                    <a:pt x="1000902" y="460556"/>
                  </a:cubicBezTo>
                  <a:lnTo>
                    <a:pt x="94899" y="460556"/>
                  </a:lnTo>
                  <a:cubicBezTo>
                    <a:pt x="69730" y="460556"/>
                    <a:pt x="45592" y="450558"/>
                    <a:pt x="27795" y="432761"/>
                  </a:cubicBezTo>
                  <a:cubicBezTo>
                    <a:pt x="9998" y="414964"/>
                    <a:pt x="0" y="390826"/>
                    <a:pt x="0" y="365657"/>
                  </a:cubicBezTo>
                  <a:lnTo>
                    <a:pt x="0" y="94899"/>
                  </a:lnTo>
                  <a:cubicBezTo>
                    <a:pt x="0" y="69730"/>
                    <a:pt x="9998" y="45592"/>
                    <a:pt x="27795" y="27795"/>
                  </a:cubicBezTo>
                  <a:cubicBezTo>
                    <a:pt x="45592" y="9998"/>
                    <a:pt x="69730" y="0"/>
                    <a:pt x="94899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66675"/>
              <a:ext cx="1095801" cy="527231"/>
            </a:xfrm>
            <a:prstGeom prst="rect">
              <a:avLst/>
            </a:prstGeom>
          </p:spPr>
          <p:txBody>
            <a:bodyPr lIns="88900" tIns="88900" rIns="88900" bIns="889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1599">
                  <a:solidFill>
                    <a:srgbClr val="000000"/>
                  </a:solidFill>
                  <a:latin typeface="Arial Bold"/>
                </a:rPr>
                <a:t>SMART GROWTH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Arial"/>
                </a:rPr>
                <a:t> Gradually moving to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renewable 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options means Jeevan Foundry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 grows wisely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, adapting to future market trends and meeting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environmental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 demands.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4012218" y="6189462"/>
            <a:ext cx="4160620" cy="1745742"/>
            <a:chOff x="0" y="0"/>
            <a:chExt cx="1095801" cy="45978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95801" cy="459784"/>
            </a:xfrm>
            <a:custGeom>
              <a:avLst/>
              <a:gdLst/>
              <a:ahLst/>
              <a:cxnLst/>
              <a:rect l="l" t="t" r="r" b="b"/>
              <a:pathLst>
                <a:path w="1095801" h="459784">
                  <a:moveTo>
                    <a:pt x="94899" y="0"/>
                  </a:moveTo>
                  <a:lnTo>
                    <a:pt x="1000902" y="0"/>
                  </a:lnTo>
                  <a:cubicBezTo>
                    <a:pt x="1026071" y="0"/>
                    <a:pt x="1050209" y="9998"/>
                    <a:pt x="1068006" y="27795"/>
                  </a:cubicBezTo>
                  <a:cubicBezTo>
                    <a:pt x="1085803" y="45592"/>
                    <a:pt x="1095801" y="69730"/>
                    <a:pt x="1095801" y="94899"/>
                  </a:cubicBezTo>
                  <a:lnTo>
                    <a:pt x="1095801" y="364885"/>
                  </a:lnTo>
                  <a:cubicBezTo>
                    <a:pt x="1095801" y="390054"/>
                    <a:pt x="1085803" y="414192"/>
                    <a:pt x="1068006" y="431989"/>
                  </a:cubicBezTo>
                  <a:cubicBezTo>
                    <a:pt x="1050209" y="449786"/>
                    <a:pt x="1026071" y="459784"/>
                    <a:pt x="1000902" y="459784"/>
                  </a:cubicBezTo>
                  <a:lnTo>
                    <a:pt x="94899" y="459784"/>
                  </a:lnTo>
                  <a:cubicBezTo>
                    <a:pt x="69730" y="459784"/>
                    <a:pt x="45592" y="449786"/>
                    <a:pt x="27795" y="431989"/>
                  </a:cubicBezTo>
                  <a:cubicBezTo>
                    <a:pt x="9998" y="414192"/>
                    <a:pt x="0" y="390054"/>
                    <a:pt x="0" y="364885"/>
                  </a:cubicBezTo>
                  <a:lnTo>
                    <a:pt x="0" y="94899"/>
                  </a:lnTo>
                  <a:cubicBezTo>
                    <a:pt x="0" y="69730"/>
                    <a:pt x="9998" y="45592"/>
                    <a:pt x="27795" y="27795"/>
                  </a:cubicBezTo>
                  <a:cubicBezTo>
                    <a:pt x="45592" y="9998"/>
                    <a:pt x="69730" y="0"/>
                    <a:pt x="94899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66675"/>
              <a:ext cx="1095801" cy="526459"/>
            </a:xfrm>
            <a:prstGeom prst="rect">
              <a:avLst/>
            </a:prstGeom>
          </p:spPr>
          <p:txBody>
            <a:bodyPr lIns="177800" tIns="177800" rIns="177800" bIns="177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Arial Bold"/>
                </a:rPr>
                <a:t>EFFICIENT PREPARATION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D0000"/>
                  </a:solidFill>
                  <a:latin typeface="Arial Bold"/>
                </a:rPr>
                <a:t>Analyzing markets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, ensuring quality, and smart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collaborations 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make Jeevan Foundry well-prepared and efficient to tackle the </a:t>
              </a:r>
              <a:r>
                <a:rPr lang="en-US" sz="1599">
                  <a:solidFill>
                    <a:srgbClr val="ED0000"/>
                  </a:solidFill>
                  <a:latin typeface="Arial Bold"/>
                </a:rPr>
                <a:t>growing market.</a:t>
              </a:r>
            </a:p>
          </p:txBody>
        </p:sp>
      </p:grpSp>
      <p:sp>
        <p:nvSpPr>
          <p:cNvPr id="59" name="Freeform 59"/>
          <p:cNvSpPr/>
          <p:nvPr/>
        </p:nvSpPr>
        <p:spPr>
          <a:xfrm>
            <a:off x="5181600" y="7505700"/>
            <a:ext cx="2533506" cy="2785904"/>
          </a:xfrm>
          <a:custGeom>
            <a:avLst/>
            <a:gdLst/>
            <a:ahLst/>
            <a:cxnLst/>
            <a:rect l="l" t="t" r="r" b="b"/>
            <a:pathLst>
              <a:path w="3438633" h="4122847">
                <a:moveTo>
                  <a:pt x="0" y="0"/>
                </a:moveTo>
                <a:lnTo>
                  <a:pt x="3438633" y="0"/>
                </a:lnTo>
                <a:lnTo>
                  <a:pt x="3438633" y="4122847"/>
                </a:lnTo>
                <a:lnTo>
                  <a:pt x="0" y="412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9" r="-979" b="-55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0" name="Freeform 60"/>
          <p:cNvSpPr/>
          <p:nvPr/>
        </p:nvSpPr>
        <p:spPr>
          <a:xfrm>
            <a:off x="10058401" y="7984150"/>
            <a:ext cx="2175874" cy="2242404"/>
          </a:xfrm>
          <a:custGeom>
            <a:avLst/>
            <a:gdLst/>
            <a:ahLst/>
            <a:cxnLst/>
            <a:rect l="l" t="t" r="r" b="b"/>
            <a:pathLst>
              <a:path w="2917234" h="4079141">
                <a:moveTo>
                  <a:pt x="0" y="0"/>
                </a:moveTo>
                <a:lnTo>
                  <a:pt x="2917234" y="0"/>
                </a:lnTo>
                <a:lnTo>
                  <a:pt x="2917234" y="4079140"/>
                </a:lnTo>
                <a:lnTo>
                  <a:pt x="0" y="407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7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2" name="Freeform 62"/>
          <p:cNvSpPr/>
          <p:nvPr/>
        </p:nvSpPr>
        <p:spPr>
          <a:xfrm>
            <a:off x="14337500" y="7984150"/>
            <a:ext cx="3426016" cy="2302850"/>
          </a:xfrm>
          <a:custGeom>
            <a:avLst/>
            <a:gdLst/>
            <a:ahLst/>
            <a:cxnLst/>
            <a:rect l="l" t="t" r="r" b="b"/>
            <a:pathLst>
              <a:path w="3426016" h="2302850">
                <a:moveTo>
                  <a:pt x="0" y="0"/>
                </a:moveTo>
                <a:lnTo>
                  <a:pt x="3426015" y="0"/>
                </a:lnTo>
                <a:lnTo>
                  <a:pt x="3426015" y="2302850"/>
                </a:lnTo>
                <a:lnTo>
                  <a:pt x="0" y="230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7" b="-2458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3" name="TextBox 63"/>
          <p:cNvSpPr txBox="1"/>
          <p:nvPr/>
        </p:nvSpPr>
        <p:spPr>
          <a:xfrm>
            <a:off x="636117" y="922838"/>
            <a:ext cx="17270879" cy="412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14627B"/>
                </a:solidFill>
                <a:latin typeface="Archivo Black"/>
              </a:rPr>
              <a:t>STRATEGIC EVALUATION FOR JEEVAN FOUNDRY LTD. IN THE CHANGING AUTOMOTIVE LANDSCAPE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7970" y="9931279"/>
            <a:ext cx="69749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League Spartan"/>
              </a:rPr>
              <a:t>Page 2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254C16C-E7B5-ECAA-F5BC-3A8477A9FD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8" b="-1298"/>
          <a:stretch/>
        </p:blipFill>
        <p:spPr>
          <a:xfrm>
            <a:off x="990600" y="7734300"/>
            <a:ext cx="2653038" cy="25149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54481" y="-171450"/>
            <a:ext cx="10389286" cy="100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Canva Sans Bold"/>
              </a:rPr>
              <a:t> SUSTAINING  EXCELLENCE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723900"/>
            <a:ext cx="18345048" cy="361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965" y="2632469"/>
            <a:ext cx="5533165" cy="3937644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9637283" y="800100"/>
            <a:ext cx="8493" cy="94938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0391443" y="3849541"/>
            <a:ext cx="6867857" cy="6422993"/>
            <a:chOff x="0" y="0"/>
            <a:chExt cx="9157142" cy="8563991"/>
          </a:xfrm>
        </p:grpSpPr>
        <p:sp>
          <p:nvSpPr>
            <p:cNvPr id="7" name="TextBox 7"/>
            <p:cNvSpPr txBox="1"/>
            <p:nvPr/>
          </p:nvSpPr>
          <p:spPr>
            <a:xfrm>
              <a:off x="5817412" y="7723060"/>
              <a:ext cx="1610047" cy="688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5"/>
                </a:lnSpc>
              </a:pPr>
              <a:r>
                <a:rPr lang="en-US" sz="1510">
                  <a:solidFill>
                    <a:srgbClr val="000000"/>
                  </a:solidFill>
                  <a:latin typeface="Canva Sans Bold"/>
                </a:rPr>
                <a:t>NOISE POLLUTION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4179562"/>
              <a:ext cx="2398688" cy="2398688"/>
              <a:chOff x="0" y="0"/>
              <a:chExt cx="732071" cy="73207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32071" cy="732071"/>
              </a:xfrm>
              <a:custGeom>
                <a:avLst/>
                <a:gdLst/>
                <a:ahLst/>
                <a:cxnLst/>
                <a:rect l="l" t="t" r="r" b="b"/>
                <a:pathLst>
                  <a:path w="732071" h="732071">
                    <a:moveTo>
                      <a:pt x="366036" y="0"/>
                    </a:moveTo>
                    <a:cubicBezTo>
                      <a:pt x="163880" y="0"/>
                      <a:pt x="0" y="163880"/>
                      <a:pt x="0" y="366036"/>
                    </a:cubicBezTo>
                    <a:cubicBezTo>
                      <a:pt x="0" y="568191"/>
                      <a:pt x="163880" y="732071"/>
                      <a:pt x="366036" y="732071"/>
                    </a:cubicBezTo>
                    <a:cubicBezTo>
                      <a:pt x="568191" y="732071"/>
                      <a:pt x="732071" y="568191"/>
                      <a:pt x="732071" y="366036"/>
                    </a:cubicBezTo>
                    <a:cubicBezTo>
                      <a:pt x="732071" y="163880"/>
                      <a:pt x="568191" y="0"/>
                      <a:pt x="366036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658" r="-3658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297306" y="2978702"/>
              <a:ext cx="2696937" cy="2518188"/>
              <a:chOff x="0" y="0"/>
              <a:chExt cx="14547652" cy="1358345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547652" cy="13583453"/>
              </a:xfrm>
              <a:custGeom>
                <a:avLst/>
                <a:gdLst/>
                <a:ahLst/>
                <a:cxnLst/>
                <a:rect l="l" t="t" r="r" b="b"/>
                <a:pathLst>
                  <a:path w="14547652" h="13583453">
                    <a:moveTo>
                      <a:pt x="7273826" y="0"/>
                    </a:moveTo>
                    <a:cubicBezTo>
                      <a:pt x="3256603" y="0"/>
                      <a:pt x="0" y="3040760"/>
                      <a:pt x="0" y="6791727"/>
                    </a:cubicBezTo>
                    <a:cubicBezTo>
                      <a:pt x="0" y="10542693"/>
                      <a:pt x="3256603" y="13583453"/>
                      <a:pt x="7273826" y="13583453"/>
                    </a:cubicBezTo>
                    <a:cubicBezTo>
                      <a:pt x="11291049" y="13583453"/>
                      <a:pt x="14547652" y="10542693"/>
                      <a:pt x="14547652" y="6791727"/>
                    </a:cubicBezTo>
                    <a:cubicBezTo>
                      <a:pt x="14547652" y="3040760"/>
                      <a:pt x="11291049" y="0"/>
                      <a:pt x="7273826" y="0"/>
                    </a:cubicBezTo>
                    <a:close/>
                  </a:path>
                </a:pathLst>
              </a:custGeom>
              <a:solidFill>
                <a:srgbClr val="E3FF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363842" y="1206774"/>
                <a:ext cx="11819967" cy="111032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r>
                  <a:rPr lang="en-US" sz="1700">
                    <a:solidFill>
                      <a:srgbClr val="000000"/>
                    </a:solidFill>
                    <a:latin typeface="Arial Bold"/>
                  </a:rPr>
                  <a:t>IMPACT OF IC ENGINE ON NATURE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H="1">
              <a:off x="2398688" y="4237796"/>
              <a:ext cx="898618" cy="1141110"/>
            </a:xfrm>
            <a:prstGeom prst="line">
              <a:avLst/>
            </a:prstGeom>
            <a:ln w="47974" cap="rnd">
              <a:solidFill>
                <a:srgbClr val="ACB8C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6758455" y="4426255"/>
              <a:ext cx="2398688" cy="2398688"/>
              <a:chOff x="0" y="0"/>
              <a:chExt cx="643835" cy="64383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43835" cy="643835"/>
              </a:xfrm>
              <a:custGeom>
                <a:avLst/>
                <a:gdLst/>
                <a:ahLst/>
                <a:cxnLst/>
                <a:rect l="l" t="t" r="r" b="b"/>
                <a:pathLst>
                  <a:path w="643835" h="643835">
                    <a:moveTo>
                      <a:pt x="321917" y="0"/>
                    </a:moveTo>
                    <a:cubicBezTo>
                      <a:pt x="144127" y="0"/>
                      <a:pt x="0" y="144127"/>
                      <a:pt x="0" y="321917"/>
                    </a:cubicBezTo>
                    <a:cubicBezTo>
                      <a:pt x="0" y="499708"/>
                      <a:pt x="144127" y="643835"/>
                      <a:pt x="321917" y="643835"/>
                    </a:cubicBezTo>
                    <a:cubicBezTo>
                      <a:pt x="499708" y="643835"/>
                      <a:pt x="643835" y="499708"/>
                      <a:pt x="643835" y="321917"/>
                    </a:cubicBezTo>
                    <a:cubicBezTo>
                      <a:pt x="643835" y="144127"/>
                      <a:pt x="499708" y="0"/>
                      <a:pt x="321917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130" r="-3130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5994243" y="4237796"/>
              <a:ext cx="764212" cy="1387803"/>
            </a:xfrm>
            <a:prstGeom prst="line">
              <a:avLst/>
            </a:prstGeom>
            <a:ln w="47974" cap="rnd">
              <a:solidFill>
                <a:srgbClr val="ACB8C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504468" y="0"/>
              <a:ext cx="2398688" cy="2398688"/>
              <a:chOff x="0" y="0"/>
              <a:chExt cx="721138" cy="72113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21138" cy="721138"/>
              </a:xfrm>
              <a:custGeom>
                <a:avLst/>
                <a:gdLst/>
                <a:ahLst/>
                <a:cxnLst/>
                <a:rect l="l" t="t" r="r" b="b"/>
                <a:pathLst>
                  <a:path w="721138" h="721138">
                    <a:moveTo>
                      <a:pt x="360569" y="0"/>
                    </a:moveTo>
                    <a:cubicBezTo>
                      <a:pt x="161432" y="0"/>
                      <a:pt x="0" y="161432"/>
                      <a:pt x="0" y="360569"/>
                    </a:cubicBezTo>
                    <a:cubicBezTo>
                      <a:pt x="0" y="559706"/>
                      <a:pt x="161432" y="721138"/>
                      <a:pt x="360569" y="721138"/>
                    </a:cubicBezTo>
                    <a:cubicBezTo>
                      <a:pt x="559706" y="721138"/>
                      <a:pt x="721138" y="559706"/>
                      <a:pt x="721138" y="360569"/>
                    </a:cubicBezTo>
                    <a:cubicBezTo>
                      <a:pt x="721138" y="161432"/>
                      <a:pt x="559706" y="0"/>
                      <a:pt x="360569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613" r="-2613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9" name="AutoShape 19"/>
            <p:cNvSpPr/>
            <p:nvPr/>
          </p:nvSpPr>
          <p:spPr>
            <a:xfrm flipH="1" flipV="1">
              <a:off x="2703812" y="2398688"/>
              <a:ext cx="1941963" cy="580014"/>
            </a:xfrm>
            <a:prstGeom prst="line">
              <a:avLst/>
            </a:prstGeom>
            <a:ln w="47974" cap="rnd">
              <a:solidFill>
                <a:srgbClr val="ACB8C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3446431" y="6165303"/>
              <a:ext cx="2398688" cy="2398688"/>
              <a:chOff x="0" y="0"/>
              <a:chExt cx="494031" cy="49403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94031" cy="494031"/>
              </a:xfrm>
              <a:custGeom>
                <a:avLst/>
                <a:gdLst/>
                <a:ahLst/>
                <a:cxnLst/>
                <a:rect l="l" t="t" r="r" b="b"/>
                <a:pathLst>
                  <a:path w="494031" h="494031">
                    <a:moveTo>
                      <a:pt x="247015" y="0"/>
                    </a:moveTo>
                    <a:cubicBezTo>
                      <a:pt x="110593" y="0"/>
                      <a:pt x="0" y="110593"/>
                      <a:pt x="0" y="247015"/>
                    </a:cubicBezTo>
                    <a:cubicBezTo>
                      <a:pt x="0" y="383438"/>
                      <a:pt x="110593" y="494031"/>
                      <a:pt x="247015" y="494031"/>
                    </a:cubicBezTo>
                    <a:cubicBezTo>
                      <a:pt x="383438" y="494031"/>
                      <a:pt x="494031" y="383438"/>
                      <a:pt x="494031" y="247015"/>
                    </a:cubicBezTo>
                    <a:cubicBezTo>
                      <a:pt x="494031" y="110593"/>
                      <a:pt x="383438" y="0"/>
                      <a:pt x="24701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4733" r="-4733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4645774" y="5496889"/>
              <a:ext cx="0" cy="668414"/>
            </a:xfrm>
            <a:prstGeom prst="line">
              <a:avLst/>
            </a:prstGeom>
            <a:ln w="47974" cap="rnd">
              <a:solidFill>
                <a:srgbClr val="ACB8C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5423092" y="0"/>
              <a:ext cx="2398688" cy="2398688"/>
              <a:chOff x="0" y="0"/>
              <a:chExt cx="295134" cy="2951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95134" cy="295134"/>
              </a:xfrm>
              <a:custGeom>
                <a:avLst/>
                <a:gdLst/>
                <a:ahLst/>
                <a:cxnLst/>
                <a:rect l="l" t="t" r="r" b="b"/>
                <a:pathLst>
                  <a:path w="295134" h="295134">
                    <a:moveTo>
                      <a:pt x="147567" y="0"/>
                    </a:moveTo>
                    <a:cubicBezTo>
                      <a:pt x="66068" y="0"/>
                      <a:pt x="0" y="66068"/>
                      <a:pt x="0" y="147567"/>
                    </a:cubicBezTo>
                    <a:cubicBezTo>
                      <a:pt x="0" y="229066"/>
                      <a:pt x="66068" y="295134"/>
                      <a:pt x="147567" y="295134"/>
                    </a:cubicBezTo>
                    <a:cubicBezTo>
                      <a:pt x="229066" y="295134"/>
                      <a:pt x="295134" y="229066"/>
                      <a:pt x="295134" y="147567"/>
                    </a:cubicBezTo>
                    <a:cubicBezTo>
                      <a:pt x="295134" y="66068"/>
                      <a:pt x="229066" y="0"/>
                      <a:pt x="147567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4222" r="-4222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V="1">
              <a:off x="4645774" y="2398688"/>
              <a:ext cx="1976661" cy="580014"/>
            </a:xfrm>
            <a:prstGeom prst="line">
              <a:avLst/>
            </a:prstGeom>
            <a:ln w="47974" cap="rnd">
              <a:solidFill>
                <a:srgbClr val="ACB8C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97550" y="2370113"/>
              <a:ext cx="1329227" cy="333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5"/>
                </a:lnSpc>
              </a:pPr>
              <a:r>
                <a:rPr lang="en-US" sz="1510">
                  <a:solidFill>
                    <a:srgbClr val="000000"/>
                  </a:solidFill>
                  <a:latin typeface="Canva Sans Bold"/>
                </a:rPr>
                <a:t>ACID RAIN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48146" y="6624061"/>
              <a:ext cx="1982461" cy="688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5"/>
                </a:lnSpc>
              </a:pPr>
              <a:r>
                <a:rPr lang="en-US" sz="1510">
                  <a:solidFill>
                    <a:srgbClr val="000000"/>
                  </a:solidFill>
                  <a:latin typeface="Canva Sans Bold"/>
                </a:rPr>
                <a:t>AIR POLLUTION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026663" y="6805746"/>
              <a:ext cx="1862271" cy="688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5"/>
                </a:lnSpc>
              </a:pPr>
              <a:r>
                <a:rPr lang="en-US" sz="1510">
                  <a:solidFill>
                    <a:srgbClr val="000000"/>
                  </a:solidFill>
                  <a:latin typeface="Canva Sans Bold"/>
                </a:rPr>
                <a:t>OZONE LAYER DEPLETION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605389" y="2407109"/>
              <a:ext cx="1838120" cy="688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5"/>
                </a:lnSpc>
              </a:pPr>
              <a:r>
                <a:rPr lang="en-US" sz="1510">
                  <a:solidFill>
                    <a:srgbClr val="000000"/>
                  </a:solidFill>
                  <a:latin typeface="Canva Sans Bold"/>
                </a:rPr>
                <a:t>GREEN HOUSE GASES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57068" y="2207472"/>
            <a:ext cx="9210965" cy="54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Arial"/>
              </a:rPr>
              <a:t>The global </a:t>
            </a:r>
            <a:r>
              <a:rPr lang="en-US" sz="1599" dirty="0">
                <a:solidFill>
                  <a:srgbClr val="ED0000"/>
                </a:solidFill>
                <a:latin typeface="Arial Bold"/>
              </a:rPr>
              <a:t>internal combustion engine</a:t>
            </a:r>
            <a:r>
              <a:rPr lang="en-US" sz="1599" dirty="0">
                <a:solidFill>
                  <a:srgbClr val="000000"/>
                </a:solidFill>
                <a:latin typeface="Arial"/>
              </a:rPr>
              <a:t> market size was</a:t>
            </a:r>
            <a:r>
              <a:rPr lang="en-US" sz="1599" dirty="0">
                <a:solidFill>
                  <a:srgbClr val="ED0000"/>
                </a:solidFill>
                <a:latin typeface="Arial"/>
              </a:rPr>
              <a:t> </a:t>
            </a:r>
            <a:r>
              <a:rPr lang="en-US" sz="1599" dirty="0">
                <a:solidFill>
                  <a:srgbClr val="ED0000"/>
                </a:solidFill>
                <a:latin typeface="Arial Bold"/>
              </a:rPr>
              <a:t>USD 147.0 Billion in 2022</a:t>
            </a:r>
            <a:r>
              <a:rPr lang="en-US" sz="1599" dirty="0">
                <a:solidFill>
                  <a:srgbClr val="000000"/>
                </a:solidFill>
                <a:latin typeface="Arial"/>
              </a:rPr>
              <a:t> and is expected to reach </a:t>
            </a:r>
            <a:r>
              <a:rPr lang="en-US" sz="1599" dirty="0">
                <a:solidFill>
                  <a:srgbClr val="ED0000"/>
                </a:solidFill>
                <a:latin typeface="Arial Bold"/>
              </a:rPr>
              <a:t>USD 228.05 Billion in 2032 and</a:t>
            </a:r>
            <a:r>
              <a:rPr lang="en-US" sz="1599" dirty="0">
                <a:solidFill>
                  <a:srgbClr val="000000"/>
                </a:solidFill>
                <a:latin typeface="Arial"/>
              </a:rPr>
              <a:t> register a revenue</a:t>
            </a:r>
            <a:r>
              <a:rPr lang="en-US" sz="1599" dirty="0">
                <a:solidFill>
                  <a:srgbClr val="ED0000"/>
                </a:solidFill>
                <a:latin typeface="Arial"/>
              </a:rPr>
              <a:t> </a:t>
            </a:r>
            <a:r>
              <a:rPr lang="en-US" sz="1599" dirty="0">
                <a:solidFill>
                  <a:srgbClr val="ED0000"/>
                </a:solidFill>
                <a:latin typeface="Arial Bold"/>
              </a:rPr>
              <a:t>CAGR of 5%</a:t>
            </a:r>
            <a:r>
              <a:rPr lang="en-US" sz="1599" dirty="0">
                <a:solidFill>
                  <a:srgbClr val="000000"/>
                </a:solidFill>
                <a:latin typeface="Arial"/>
              </a:rPr>
              <a:t> during the forecast period.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07702" y="883006"/>
            <a:ext cx="6958554" cy="478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Arial Bold"/>
              </a:rPr>
              <a:t>Why are IC engine vehicle widely used?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464553" y="1623907"/>
            <a:ext cx="5511085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Global Market Analysis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694317" y="6234517"/>
            <a:ext cx="4928057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Arial Bold"/>
              </a:rPr>
              <a:t>TOP 5 AUTOMOBILE MARKETS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26171" y="2909702"/>
            <a:ext cx="5036449" cy="3383178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93533" y="929684"/>
            <a:ext cx="5995194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Arial Bold"/>
              </a:rPr>
              <a:t>INTERNAL COMBUSTION ENGINE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681486" y="6621001"/>
            <a:ext cx="3607638" cy="2837176"/>
            <a:chOff x="2043" y="-98080"/>
            <a:chExt cx="950160" cy="635600"/>
          </a:xfrm>
        </p:grpSpPr>
        <p:sp>
          <p:nvSpPr>
            <p:cNvPr id="38" name="Freeform 38"/>
            <p:cNvSpPr/>
            <p:nvPr/>
          </p:nvSpPr>
          <p:spPr>
            <a:xfrm>
              <a:off x="38222" y="-98080"/>
              <a:ext cx="913981" cy="635600"/>
            </a:xfrm>
            <a:custGeom>
              <a:avLst/>
              <a:gdLst/>
              <a:ahLst/>
              <a:cxnLst/>
              <a:rect l="l" t="t" r="r" b="b"/>
              <a:pathLst>
                <a:path w="913981" h="555841">
                  <a:moveTo>
                    <a:pt x="20078" y="0"/>
                  </a:moveTo>
                  <a:lnTo>
                    <a:pt x="893902" y="0"/>
                  </a:lnTo>
                  <a:cubicBezTo>
                    <a:pt x="904991" y="0"/>
                    <a:pt x="913981" y="8989"/>
                    <a:pt x="913981" y="20078"/>
                  </a:cubicBezTo>
                  <a:lnTo>
                    <a:pt x="913981" y="535762"/>
                  </a:lnTo>
                  <a:cubicBezTo>
                    <a:pt x="913981" y="546851"/>
                    <a:pt x="904991" y="555841"/>
                    <a:pt x="893902" y="555841"/>
                  </a:cubicBezTo>
                  <a:lnTo>
                    <a:pt x="20078" y="555841"/>
                  </a:lnTo>
                  <a:cubicBezTo>
                    <a:pt x="14753" y="555841"/>
                    <a:pt x="9646" y="553725"/>
                    <a:pt x="5881" y="549960"/>
                  </a:cubicBezTo>
                  <a:cubicBezTo>
                    <a:pt x="2115" y="546194"/>
                    <a:pt x="0" y="541087"/>
                    <a:pt x="0" y="535762"/>
                  </a:cubicBezTo>
                  <a:lnTo>
                    <a:pt x="0" y="20078"/>
                  </a:lnTo>
                  <a:cubicBezTo>
                    <a:pt x="0" y="8989"/>
                    <a:pt x="8989" y="0"/>
                    <a:pt x="20078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043" y="146439"/>
              <a:ext cx="923849" cy="19930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 Future Goals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latin typeface="Arial" panose="020B0604020202020204" pitchFamily="34" charset="0"/>
                  <a:cs typeface="Arial" panose="020B0604020202020204" pitchFamily="34" charset="0"/>
                </a:rPr>
                <a:t>China has carbon neutral by </a:t>
              </a:r>
              <a:r>
                <a:rPr lang="en-US" sz="1599" b="1" dirty="0">
                  <a:solidFill>
                    <a:srgbClr val="E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2060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latin typeface="Arial" panose="020B0604020202020204" pitchFamily="34" charset="0"/>
                  <a:cs typeface="Arial" panose="020B0604020202020204" pitchFamily="34" charset="0"/>
                </a:rPr>
                <a:t>US has net zero-emissions by</a:t>
              </a:r>
              <a:r>
                <a:rPr lang="en-US" sz="1599" dirty="0">
                  <a:solidFill>
                    <a:srgbClr val="E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99" b="1" dirty="0">
                  <a:solidFill>
                    <a:srgbClr val="E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2050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latin typeface="Arial" panose="020B0604020202020204" pitchFamily="34" charset="0"/>
                  <a:cs typeface="Arial" panose="020B0604020202020204" pitchFamily="34" charset="0"/>
                </a:rPr>
                <a:t>Japan to reach net zero by </a:t>
              </a:r>
              <a:r>
                <a:rPr lang="en-US" sz="1599" dirty="0">
                  <a:solidFill>
                    <a:srgbClr val="E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2050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latin typeface="Arial" panose="020B0604020202020204" pitchFamily="34" charset="0"/>
                  <a:cs typeface="Arial" panose="020B0604020202020204" pitchFamily="34" charset="0"/>
                </a:rPr>
                <a:t>Germany hits net zero emissions by </a:t>
              </a:r>
              <a:r>
                <a:rPr lang="en-US" sz="1599" b="1" dirty="0">
                  <a:solidFill>
                    <a:srgbClr val="E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2045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latin typeface="Arial" panose="020B0604020202020204" pitchFamily="34" charset="0"/>
                  <a:cs typeface="Arial" panose="020B0604020202020204" pitchFamily="34" charset="0"/>
                </a:rPr>
                <a:t>India to achieve the net zero by </a:t>
              </a:r>
              <a:r>
                <a:rPr lang="en-US" sz="1599" b="1" dirty="0">
                  <a:solidFill>
                    <a:srgbClr val="E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2070</a:t>
              </a:r>
            </a:p>
            <a:p>
              <a:pPr>
                <a:lnSpc>
                  <a:spcPts val="2239"/>
                </a:lnSpc>
              </a:pPr>
              <a:endParaRPr lang="en-US" sz="1599" dirty="0">
                <a:solidFill>
                  <a:srgbClr val="ED0000"/>
                </a:solidFill>
                <a:latin typeface="Arial Bold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807701" y="1322262"/>
            <a:ext cx="4704855" cy="2532299"/>
            <a:chOff x="-4635" y="-48190"/>
            <a:chExt cx="1462578" cy="66694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47936" cy="600268"/>
            </a:xfrm>
            <a:custGeom>
              <a:avLst/>
              <a:gdLst/>
              <a:ahLst/>
              <a:cxnLst/>
              <a:rect l="l" t="t" r="r" b="b"/>
              <a:pathLst>
                <a:path w="1447936" h="600268">
                  <a:moveTo>
                    <a:pt x="12674" y="0"/>
                  </a:moveTo>
                  <a:lnTo>
                    <a:pt x="1435262" y="0"/>
                  </a:lnTo>
                  <a:cubicBezTo>
                    <a:pt x="1438623" y="0"/>
                    <a:pt x="1441847" y="1335"/>
                    <a:pt x="1444223" y="3712"/>
                  </a:cubicBezTo>
                  <a:cubicBezTo>
                    <a:pt x="1446600" y="6089"/>
                    <a:pt x="1447936" y="9313"/>
                    <a:pt x="1447936" y="12674"/>
                  </a:cubicBezTo>
                  <a:lnTo>
                    <a:pt x="1447936" y="587594"/>
                  </a:lnTo>
                  <a:cubicBezTo>
                    <a:pt x="1447936" y="590955"/>
                    <a:pt x="1446600" y="594179"/>
                    <a:pt x="1444223" y="596556"/>
                  </a:cubicBezTo>
                  <a:cubicBezTo>
                    <a:pt x="1441847" y="598933"/>
                    <a:pt x="1438623" y="600268"/>
                    <a:pt x="1435262" y="600268"/>
                  </a:cubicBezTo>
                  <a:lnTo>
                    <a:pt x="12674" y="600268"/>
                  </a:lnTo>
                  <a:cubicBezTo>
                    <a:pt x="9313" y="600268"/>
                    <a:pt x="6089" y="598933"/>
                    <a:pt x="3712" y="596556"/>
                  </a:cubicBezTo>
                  <a:cubicBezTo>
                    <a:pt x="1335" y="594179"/>
                    <a:pt x="0" y="590955"/>
                    <a:pt x="0" y="587594"/>
                  </a:cubicBezTo>
                  <a:lnTo>
                    <a:pt x="0" y="12674"/>
                  </a:lnTo>
                  <a:cubicBezTo>
                    <a:pt x="0" y="9313"/>
                    <a:pt x="1335" y="6089"/>
                    <a:pt x="3712" y="3712"/>
                  </a:cubicBezTo>
                  <a:cubicBezTo>
                    <a:pt x="6089" y="1335"/>
                    <a:pt x="9313" y="0"/>
                    <a:pt x="12674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-4635" y="-48190"/>
              <a:ext cx="1462578" cy="66694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Century-proven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ICE technology dominates propulsion.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High-density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gasoline, diesel, efficient power.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Robust infrastructure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fuels, repairs, smooth travels.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Longer ranges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, quicker refuels.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Versatile power: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Cars, trucks, bikes thrive.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Affordable: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ICE's cost edge endures.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650047" y="8317932"/>
            <a:ext cx="4299780" cy="1509278"/>
            <a:chOff x="-7645" y="-38214"/>
            <a:chExt cx="1132453" cy="39750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24808" cy="330830"/>
            </a:xfrm>
            <a:custGeom>
              <a:avLst/>
              <a:gdLst/>
              <a:ahLst/>
              <a:cxnLst/>
              <a:rect l="l" t="t" r="r" b="b"/>
              <a:pathLst>
                <a:path w="1124808" h="330830">
                  <a:moveTo>
                    <a:pt x="30817" y="0"/>
                  </a:moveTo>
                  <a:lnTo>
                    <a:pt x="1093991" y="0"/>
                  </a:lnTo>
                  <a:cubicBezTo>
                    <a:pt x="1102165" y="0"/>
                    <a:pt x="1110003" y="3247"/>
                    <a:pt x="1115782" y="9026"/>
                  </a:cubicBezTo>
                  <a:cubicBezTo>
                    <a:pt x="1121562" y="14805"/>
                    <a:pt x="1124808" y="22644"/>
                    <a:pt x="1124808" y="30817"/>
                  </a:cubicBezTo>
                  <a:lnTo>
                    <a:pt x="1124808" y="300013"/>
                  </a:lnTo>
                  <a:cubicBezTo>
                    <a:pt x="1124808" y="317033"/>
                    <a:pt x="1111011" y="330830"/>
                    <a:pt x="1093991" y="330830"/>
                  </a:cubicBezTo>
                  <a:lnTo>
                    <a:pt x="30817" y="330830"/>
                  </a:lnTo>
                  <a:cubicBezTo>
                    <a:pt x="13797" y="330830"/>
                    <a:pt x="0" y="317033"/>
                    <a:pt x="0" y="300013"/>
                  </a:cubicBezTo>
                  <a:lnTo>
                    <a:pt x="0" y="30817"/>
                  </a:lnTo>
                  <a:cubicBezTo>
                    <a:pt x="0" y="22644"/>
                    <a:pt x="3247" y="14805"/>
                    <a:pt x="9026" y="9026"/>
                  </a:cubicBezTo>
                  <a:cubicBezTo>
                    <a:pt x="14805" y="3247"/>
                    <a:pt x="22644" y="0"/>
                    <a:pt x="30817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-7645" y="-38214"/>
              <a:ext cx="1124809" cy="39750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The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Heavy-Duty vehicle Market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, valued at USD 204.56 billion in 2022 to reach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USD 313.95 billion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in 2027 with a forecasted CAGR of around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7.4%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 .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65063" y="6537886"/>
            <a:ext cx="4284764" cy="1547377"/>
            <a:chOff x="-3690" y="-34137"/>
            <a:chExt cx="1128498" cy="4075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24808" cy="340865"/>
            </a:xfrm>
            <a:custGeom>
              <a:avLst/>
              <a:gdLst/>
              <a:ahLst/>
              <a:cxnLst/>
              <a:rect l="l" t="t" r="r" b="b"/>
              <a:pathLst>
                <a:path w="1124808" h="340865">
                  <a:moveTo>
                    <a:pt x="30817" y="0"/>
                  </a:moveTo>
                  <a:lnTo>
                    <a:pt x="1093991" y="0"/>
                  </a:lnTo>
                  <a:cubicBezTo>
                    <a:pt x="1102165" y="0"/>
                    <a:pt x="1110003" y="3247"/>
                    <a:pt x="1115782" y="9026"/>
                  </a:cubicBezTo>
                  <a:cubicBezTo>
                    <a:pt x="1121562" y="14805"/>
                    <a:pt x="1124808" y="22644"/>
                    <a:pt x="1124808" y="30817"/>
                  </a:cubicBezTo>
                  <a:lnTo>
                    <a:pt x="1124808" y="310048"/>
                  </a:lnTo>
                  <a:cubicBezTo>
                    <a:pt x="1124808" y="327068"/>
                    <a:pt x="1111011" y="340865"/>
                    <a:pt x="1093991" y="340865"/>
                  </a:cubicBezTo>
                  <a:lnTo>
                    <a:pt x="30817" y="340865"/>
                  </a:lnTo>
                  <a:cubicBezTo>
                    <a:pt x="22644" y="340865"/>
                    <a:pt x="14805" y="337618"/>
                    <a:pt x="9026" y="331839"/>
                  </a:cubicBezTo>
                  <a:cubicBezTo>
                    <a:pt x="3247" y="326059"/>
                    <a:pt x="0" y="318221"/>
                    <a:pt x="0" y="310048"/>
                  </a:cubicBezTo>
                  <a:lnTo>
                    <a:pt x="0" y="30817"/>
                  </a:lnTo>
                  <a:cubicBezTo>
                    <a:pt x="0" y="22644"/>
                    <a:pt x="3247" y="14805"/>
                    <a:pt x="9026" y="9026"/>
                  </a:cubicBezTo>
                  <a:cubicBezTo>
                    <a:pt x="14805" y="3247"/>
                    <a:pt x="22644" y="0"/>
                    <a:pt x="30817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-3690" y="-34137"/>
              <a:ext cx="1124809" cy="40754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The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Light Duty vehicle Market</a:t>
              </a: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was valued at 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USD 724.28 Bn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in 2022 to reach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USD 1380.83 Bn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by 2030</a:t>
              </a: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with a forecasted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CAGR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of around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8.4%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.</a:t>
              </a:r>
            </a:p>
          </p:txBody>
        </p:sp>
      </p:grpSp>
      <p:grpSp>
        <p:nvGrpSpPr>
          <p:cNvPr id="49" name="Group 37">
            <a:extLst>
              <a:ext uri="{FF2B5EF4-FFF2-40B4-BE49-F238E27FC236}">
                <a16:creationId xmlns:a16="http://schemas.microsoft.com/office/drawing/2014/main" id="{750CAEA5-7EF6-B185-0C88-43817CB74A92}"/>
              </a:ext>
            </a:extLst>
          </p:cNvPr>
          <p:cNvGrpSpPr/>
          <p:nvPr/>
        </p:nvGrpSpPr>
        <p:grpSpPr>
          <a:xfrm>
            <a:off x="14553402" y="1508665"/>
            <a:ext cx="3477530" cy="2159491"/>
            <a:chOff x="-1912" y="0"/>
            <a:chExt cx="915893" cy="568755"/>
          </a:xfrm>
        </p:grpSpPr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86849890-C274-A735-76B1-52070284768F}"/>
                </a:ext>
              </a:extLst>
            </p:cNvPr>
            <p:cNvSpPr/>
            <p:nvPr/>
          </p:nvSpPr>
          <p:spPr>
            <a:xfrm>
              <a:off x="0" y="0"/>
              <a:ext cx="913981" cy="555841"/>
            </a:xfrm>
            <a:custGeom>
              <a:avLst/>
              <a:gdLst/>
              <a:ahLst/>
              <a:cxnLst/>
              <a:rect l="l" t="t" r="r" b="b"/>
              <a:pathLst>
                <a:path w="913981" h="555841">
                  <a:moveTo>
                    <a:pt x="20078" y="0"/>
                  </a:moveTo>
                  <a:lnTo>
                    <a:pt x="893902" y="0"/>
                  </a:lnTo>
                  <a:cubicBezTo>
                    <a:pt x="904991" y="0"/>
                    <a:pt x="913981" y="8989"/>
                    <a:pt x="913981" y="20078"/>
                  </a:cubicBezTo>
                  <a:lnTo>
                    <a:pt x="913981" y="535762"/>
                  </a:lnTo>
                  <a:cubicBezTo>
                    <a:pt x="913981" y="546851"/>
                    <a:pt x="904991" y="555841"/>
                    <a:pt x="893902" y="555841"/>
                  </a:cubicBezTo>
                  <a:lnTo>
                    <a:pt x="20078" y="555841"/>
                  </a:lnTo>
                  <a:cubicBezTo>
                    <a:pt x="14753" y="555841"/>
                    <a:pt x="9646" y="553725"/>
                    <a:pt x="5881" y="549960"/>
                  </a:cubicBezTo>
                  <a:cubicBezTo>
                    <a:pt x="2115" y="546194"/>
                    <a:pt x="0" y="541087"/>
                    <a:pt x="0" y="535762"/>
                  </a:cubicBezTo>
                  <a:lnTo>
                    <a:pt x="0" y="20078"/>
                  </a:lnTo>
                  <a:cubicBezTo>
                    <a:pt x="0" y="8989"/>
                    <a:pt x="8989" y="0"/>
                    <a:pt x="20078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TextBox 39">
              <a:extLst>
                <a:ext uri="{FF2B5EF4-FFF2-40B4-BE49-F238E27FC236}">
                  <a16:creationId xmlns:a16="http://schemas.microsoft.com/office/drawing/2014/main" id="{879F26B3-A019-E9D0-DE66-0A6F8C455E66}"/>
                </a:ext>
              </a:extLst>
            </p:cNvPr>
            <p:cNvSpPr txBox="1"/>
            <p:nvPr/>
          </p:nvSpPr>
          <p:spPr>
            <a:xfrm>
              <a:off x="-1912" y="32983"/>
              <a:ext cx="915893" cy="53577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 IC Engine Vehicle Market Leaders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Honda Motors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Volkswagen AG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Toyota Motors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Hyundai Motors 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Kirloskar Oil Engines Ltd</a:t>
              </a:r>
            </a:p>
            <a:p>
              <a:pPr>
                <a:lnSpc>
                  <a:spcPts val="2239"/>
                </a:lnSpc>
              </a:pPr>
              <a:endParaRPr lang="en-US" sz="1599" dirty="0">
                <a:solidFill>
                  <a:srgbClr val="ED0000"/>
                </a:solidFill>
                <a:latin typeface="Arial Bold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A5D7328-22FE-D75E-F5F2-90545128E3B6}"/>
              </a:ext>
            </a:extLst>
          </p:cNvPr>
          <p:cNvSpPr txBox="1"/>
          <p:nvPr/>
        </p:nvSpPr>
        <p:spPr>
          <a:xfrm>
            <a:off x="-5096493" y="9878098"/>
            <a:ext cx="11285220" cy="3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dirty="0">
                <a:solidFill>
                  <a:srgbClr val="000000"/>
                </a:solidFill>
                <a:latin typeface="League Spartan"/>
              </a:rPr>
              <a:t>Page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66440" y="-1818"/>
            <a:ext cx="0" cy="102888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19152" y="512769"/>
            <a:ext cx="18268843" cy="275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53267" y="644849"/>
          <a:ext cx="8170298" cy="7524749"/>
        </p:xfrm>
        <a:graphic>
          <a:graphicData uri="http://schemas.openxmlformats.org/drawingml/2006/table">
            <a:tbl>
              <a:tblPr/>
              <a:tblGrid>
                <a:gridCol w="2289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8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564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Arial Bold"/>
                        </a:rPr>
                        <a:t>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Arial Bold"/>
                        </a:rPr>
                        <a:t>IC ENGINE VEHICLES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Arial Bold"/>
                        </a:rPr>
                        <a:t>ALTERNATIVE VEHICLES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64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 Bold"/>
                        </a:rPr>
                        <a:t>Infrastructure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ED0000"/>
                          </a:solidFill>
                          <a:latin typeface="Arial"/>
                        </a:rPr>
                        <a:t>Global </a:t>
                      </a:r>
                      <a:r>
                        <a:rPr lang="en-US" sz="1600">
                          <a:solidFill>
                            <a:srgbClr val="000001"/>
                          </a:solidFill>
                          <a:latin typeface="Arial"/>
                        </a:rPr>
                        <a:t>and </a:t>
                      </a:r>
                      <a:r>
                        <a:rPr lang="en-US" sz="1600">
                          <a:solidFill>
                            <a:srgbClr val="ED0000"/>
                          </a:solidFill>
                          <a:latin typeface="Arial"/>
                        </a:rPr>
                        <a:t>established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1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ED0000"/>
                          </a:solidFill>
                          <a:latin typeface="Arial"/>
                        </a:rPr>
                        <a:t>Uneven charging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64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 Bold"/>
                        </a:rPr>
                        <a:t>Range and Refueling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DE4F45"/>
                          </a:solidFill>
                          <a:latin typeface="Arial"/>
                        </a:rPr>
                        <a:t>Longer ranges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; quick refueling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1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Improving; </a:t>
                      </a:r>
                      <a:r>
                        <a:rPr lang="en-US" sz="1600">
                          <a:solidFill>
                            <a:srgbClr val="ED0000"/>
                          </a:solidFill>
                          <a:latin typeface="Arial"/>
                        </a:rPr>
                        <a:t>charging concerns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64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 Bold"/>
                        </a:rPr>
                        <a:t>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More affordable upfront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1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ED0000"/>
                          </a:solidFill>
                          <a:latin typeface="Arial"/>
                        </a:rPr>
                        <a:t>Higher 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initial </a:t>
                      </a:r>
                      <a:r>
                        <a:rPr lang="en-US" sz="1600">
                          <a:solidFill>
                            <a:srgbClr val="ED0000"/>
                          </a:solidFill>
                          <a:latin typeface="Arial"/>
                        </a:rPr>
                        <a:t>costs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3272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 Bold"/>
                        </a:rPr>
                        <a:t>Market Dynamics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ED0000"/>
                          </a:solidFill>
                          <a:latin typeface="Arial"/>
                        </a:rPr>
                        <a:t>Dominant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, especially where alternatives lag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1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Gaining traction, especially in urban areas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64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 Bold"/>
                        </a:rPr>
                        <a:t>Light-Duty Vehicles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Common; alternatives growing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Increasing preference for alternatives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3272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 Bold"/>
                        </a:rPr>
                        <a:t>Heavy-Duty Vehicles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Critical for </a:t>
                      </a:r>
                      <a:r>
                        <a:rPr lang="en-US" sz="1600">
                          <a:solidFill>
                            <a:srgbClr val="ED0000"/>
                          </a:solidFill>
                          <a:latin typeface="Arial"/>
                        </a:rPr>
                        <a:t>heavy industries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; slow alternative adoption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ED0000"/>
                          </a:solidFill>
                          <a:latin typeface="Arial"/>
                        </a:rPr>
                        <a:t>Transition challenging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</a:rPr>
                        <a:t>; alternatives gaining attention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5604353" y="2014528"/>
            <a:ext cx="2542758" cy="2120611"/>
          </a:xfrm>
          <a:custGeom>
            <a:avLst/>
            <a:gdLst/>
            <a:ahLst/>
            <a:cxnLst/>
            <a:rect l="l" t="t" r="r" b="b"/>
            <a:pathLst>
              <a:path w="2542758" h="2120611">
                <a:moveTo>
                  <a:pt x="0" y="0"/>
                </a:moveTo>
                <a:lnTo>
                  <a:pt x="2542757" y="0"/>
                </a:lnTo>
                <a:lnTo>
                  <a:pt x="2542757" y="2120611"/>
                </a:lnTo>
                <a:lnTo>
                  <a:pt x="0" y="212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63" t="-8717" r="-13663" b="-1201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552165" y="585374"/>
            <a:ext cx="2542758" cy="2087758"/>
          </a:xfrm>
          <a:custGeom>
            <a:avLst/>
            <a:gdLst/>
            <a:ahLst/>
            <a:cxnLst/>
            <a:rect l="l" t="t" r="r" b="b"/>
            <a:pathLst>
              <a:path w="2542758" h="2087758">
                <a:moveTo>
                  <a:pt x="0" y="0"/>
                </a:moveTo>
                <a:lnTo>
                  <a:pt x="2542758" y="0"/>
                </a:lnTo>
                <a:lnTo>
                  <a:pt x="2542758" y="2087759"/>
                </a:lnTo>
                <a:lnTo>
                  <a:pt x="0" y="20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01" t="-3228" r="-3089" b="-743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70002" y="8200899"/>
            <a:ext cx="7461498" cy="1602948"/>
            <a:chOff x="0" y="-38379"/>
            <a:chExt cx="1965168" cy="4221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5168" cy="355501"/>
            </a:xfrm>
            <a:custGeom>
              <a:avLst/>
              <a:gdLst/>
              <a:ahLst/>
              <a:cxnLst/>
              <a:rect l="l" t="t" r="r" b="b"/>
              <a:pathLst>
                <a:path w="1965168" h="355501">
                  <a:moveTo>
                    <a:pt x="21789" y="0"/>
                  </a:moveTo>
                  <a:lnTo>
                    <a:pt x="1943379" y="0"/>
                  </a:lnTo>
                  <a:cubicBezTo>
                    <a:pt x="1949158" y="0"/>
                    <a:pt x="1954700" y="2296"/>
                    <a:pt x="1958786" y="6382"/>
                  </a:cubicBezTo>
                  <a:cubicBezTo>
                    <a:pt x="1962873" y="10468"/>
                    <a:pt x="1965168" y="16010"/>
                    <a:pt x="1965168" y="21789"/>
                  </a:cubicBezTo>
                  <a:lnTo>
                    <a:pt x="1965168" y="333712"/>
                  </a:lnTo>
                  <a:cubicBezTo>
                    <a:pt x="1965168" y="339490"/>
                    <a:pt x="1962873" y="345033"/>
                    <a:pt x="1958786" y="349119"/>
                  </a:cubicBezTo>
                  <a:cubicBezTo>
                    <a:pt x="1954700" y="353205"/>
                    <a:pt x="1949158" y="355501"/>
                    <a:pt x="1943379" y="355501"/>
                  </a:cubicBezTo>
                  <a:lnTo>
                    <a:pt x="21789" y="355501"/>
                  </a:lnTo>
                  <a:cubicBezTo>
                    <a:pt x="9755" y="355501"/>
                    <a:pt x="0" y="345745"/>
                    <a:pt x="0" y="333712"/>
                  </a:cubicBezTo>
                  <a:lnTo>
                    <a:pt x="0" y="21789"/>
                  </a:lnTo>
                  <a:cubicBezTo>
                    <a:pt x="0" y="16010"/>
                    <a:pt x="2296" y="10468"/>
                    <a:pt x="6382" y="6382"/>
                  </a:cubicBezTo>
                  <a:cubicBezTo>
                    <a:pt x="10468" y="2296"/>
                    <a:pt x="16010" y="0"/>
                    <a:pt x="21789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379"/>
              <a:ext cx="1965168" cy="422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IC engines persist</a:t>
              </a:r>
              <a:r>
                <a:rPr lang="en-US" sz="1600" dirty="0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due to infrastructure, versatility, innovation, and cost benefits. </a:t>
              </a:r>
              <a:r>
                <a:rPr lang="en-US" sz="1600" dirty="0">
                  <a:solidFill>
                    <a:srgbClr val="000000"/>
                  </a:solidFill>
                  <a:latin typeface="Arial Bold"/>
                </a:rPr>
                <a:t>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Light Duty vehicle endure till 2040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, heavy-duty vehicles</a:t>
              </a:r>
              <a:r>
                <a:rPr lang="en-US" sz="1600" dirty="0">
                  <a:solidFill>
                    <a:srgbClr val="000000"/>
                  </a:solidFill>
                  <a:latin typeface="Arial Bold"/>
                </a:rPr>
                <a:t>(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transportation</a:t>
              </a:r>
              <a:r>
                <a:rPr lang="en-US" sz="1600" dirty="0">
                  <a:solidFill>
                    <a:srgbClr val="000000"/>
                  </a:solidFill>
                  <a:latin typeface="Arial Bold"/>
                </a:rPr>
                <a:t>)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 remain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relevant until 2060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.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74247" y="2083558"/>
            <a:ext cx="4246111" cy="1418507"/>
            <a:chOff x="0" y="-47044"/>
            <a:chExt cx="1118317" cy="3735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6347" cy="306924"/>
            </a:xfrm>
            <a:custGeom>
              <a:avLst/>
              <a:gdLst/>
              <a:ahLst/>
              <a:cxnLst/>
              <a:rect l="l" t="t" r="r" b="b"/>
              <a:pathLst>
                <a:path w="1116347" h="306924">
                  <a:moveTo>
                    <a:pt x="31051" y="0"/>
                  </a:moveTo>
                  <a:lnTo>
                    <a:pt x="1085296" y="0"/>
                  </a:lnTo>
                  <a:cubicBezTo>
                    <a:pt x="1093532" y="0"/>
                    <a:pt x="1101429" y="3271"/>
                    <a:pt x="1107253" y="9095"/>
                  </a:cubicBezTo>
                  <a:cubicBezTo>
                    <a:pt x="1113076" y="14918"/>
                    <a:pt x="1116347" y="22816"/>
                    <a:pt x="1116347" y="31051"/>
                  </a:cubicBezTo>
                  <a:lnTo>
                    <a:pt x="1116347" y="275873"/>
                  </a:lnTo>
                  <a:cubicBezTo>
                    <a:pt x="1116347" y="293022"/>
                    <a:pt x="1102445" y="306924"/>
                    <a:pt x="1085296" y="306924"/>
                  </a:cubicBezTo>
                  <a:lnTo>
                    <a:pt x="31051" y="306924"/>
                  </a:lnTo>
                  <a:cubicBezTo>
                    <a:pt x="22816" y="306924"/>
                    <a:pt x="14918" y="303652"/>
                    <a:pt x="9095" y="297829"/>
                  </a:cubicBezTo>
                  <a:cubicBezTo>
                    <a:pt x="3271" y="292006"/>
                    <a:pt x="0" y="284108"/>
                    <a:pt x="0" y="275873"/>
                  </a:cubicBezTo>
                  <a:lnTo>
                    <a:pt x="0" y="31051"/>
                  </a:lnTo>
                  <a:cubicBezTo>
                    <a:pt x="0" y="22816"/>
                    <a:pt x="3271" y="14918"/>
                    <a:pt x="9095" y="9095"/>
                  </a:cubicBezTo>
                  <a:cubicBezTo>
                    <a:pt x="14918" y="3271"/>
                    <a:pt x="22816" y="0"/>
                    <a:pt x="31051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70" y="-47044"/>
              <a:ext cx="1116347" cy="373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High-Pressure Die Casting (HPDC) is a metal casting process using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high pressure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 to inject molten metal into</a:t>
              </a:r>
              <a:r>
                <a:rPr lang="en-US" sz="1600" dirty="0">
                  <a:solidFill>
                    <a:srgbClr val="000000"/>
                  </a:solidFill>
                  <a:latin typeface="Arial Bold"/>
                </a:rPr>
                <a:t>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intricate molds</a:t>
              </a:r>
              <a:r>
                <a:rPr lang="en-US" sz="1600" dirty="0">
                  <a:solidFill>
                    <a:srgbClr val="ED0000"/>
                  </a:solidFill>
                  <a:latin typeface="Arial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23004" y="666905"/>
            <a:ext cx="4402962" cy="1478963"/>
            <a:chOff x="-3941" y="-34592"/>
            <a:chExt cx="1159628" cy="3895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55687" cy="322846"/>
            </a:xfrm>
            <a:custGeom>
              <a:avLst/>
              <a:gdLst/>
              <a:ahLst/>
              <a:cxnLst/>
              <a:rect l="l" t="t" r="r" b="b"/>
              <a:pathLst>
                <a:path w="1155687" h="322846">
                  <a:moveTo>
                    <a:pt x="29994" y="0"/>
                  </a:moveTo>
                  <a:lnTo>
                    <a:pt x="1125693" y="0"/>
                  </a:lnTo>
                  <a:cubicBezTo>
                    <a:pt x="1142258" y="0"/>
                    <a:pt x="1155687" y="13429"/>
                    <a:pt x="1155687" y="29994"/>
                  </a:cubicBezTo>
                  <a:lnTo>
                    <a:pt x="1155687" y="292852"/>
                  </a:lnTo>
                  <a:cubicBezTo>
                    <a:pt x="1155687" y="300807"/>
                    <a:pt x="1152527" y="308436"/>
                    <a:pt x="1146902" y="314061"/>
                  </a:cubicBezTo>
                  <a:cubicBezTo>
                    <a:pt x="1141277" y="319686"/>
                    <a:pt x="1133648" y="322846"/>
                    <a:pt x="1125693" y="322846"/>
                  </a:cubicBezTo>
                  <a:lnTo>
                    <a:pt x="29994" y="322846"/>
                  </a:lnTo>
                  <a:cubicBezTo>
                    <a:pt x="13429" y="322846"/>
                    <a:pt x="0" y="309417"/>
                    <a:pt x="0" y="292852"/>
                  </a:cubicBezTo>
                  <a:lnTo>
                    <a:pt x="0" y="29994"/>
                  </a:lnTo>
                  <a:cubicBezTo>
                    <a:pt x="0" y="22039"/>
                    <a:pt x="3160" y="14410"/>
                    <a:pt x="8785" y="8785"/>
                  </a:cubicBezTo>
                  <a:cubicBezTo>
                    <a:pt x="14410" y="3160"/>
                    <a:pt x="22039" y="0"/>
                    <a:pt x="29994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3941" y="-34592"/>
              <a:ext cx="1155687" cy="389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Sand casting is a metal casting process using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sand molds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. Molten metal is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poured</a:t>
              </a:r>
              <a:r>
                <a:rPr lang="en-US" sz="1600" dirty="0">
                  <a:solidFill>
                    <a:srgbClr val="000000"/>
                  </a:solidFill>
                  <a:latin typeface="Arial Bold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into the mold, forming the desired shape."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466440" y="5799308"/>
            <a:ext cx="9821560" cy="126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171157" y="-23171"/>
            <a:ext cx="8134517" cy="478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Arial Bold"/>
              </a:rPr>
              <a:t> Conventional vs Alternatives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87717" y="-23171"/>
            <a:ext cx="3925160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Casting Process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54760" y="3944639"/>
            <a:ext cx="8277604" cy="168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6"/>
              </a:lnSpc>
            </a:pPr>
            <a:r>
              <a:rPr lang="en-US" sz="2033">
                <a:solidFill>
                  <a:srgbClr val="000000"/>
                </a:solidFill>
                <a:latin typeface="Arial Bold"/>
              </a:rPr>
              <a:t>What are the major components of IC engine formed by casting?</a:t>
            </a:r>
          </a:p>
          <a:p>
            <a:pPr algn="just">
              <a:lnSpc>
                <a:spcPts val="2561"/>
              </a:lnSpc>
            </a:pPr>
            <a:r>
              <a:rPr lang="en-US" sz="1829">
                <a:solidFill>
                  <a:srgbClr val="000000"/>
                </a:solidFill>
                <a:latin typeface="Arial"/>
              </a:rPr>
              <a:t>1.</a:t>
            </a:r>
            <a:r>
              <a:rPr lang="en-US" sz="1829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1829">
                <a:solidFill>
                  <a:srgbClr val="ED0000"/>
                </a:solidFill>
                <a:latin typeface="Arial Bold"/>
              </a:rPr>
              <a:t>Engine Block  </a:t>
            </a:r>
            <a:r>
              <a:rPr lang="en-US" sz="1829">
                <a:solidFill>
                  <a:srgbClr val="000000"/>
                </a:solidFill>
                <a:latin typeface="Arial"/>
              </a:rPr>
              <a:t>                                     2. </a:t>
            </a:r>
            <a:r>
              <a:rPr lang="en-US" sz="1829">
                <a:solidFill>
                  <a:srgbClr val="ED0000"/>
                </a:solidFill>
                <a:latin typeface="Arial Bold"/>
              </a:rPr>
              <a:t>Cylinder Head</a:t>
            </a:r>
          </a:p>
          <a:p>
            <a:pPr algn="just">
              <a:lnSpc>
                <a:spcPts val="2561"/>
              </a:lnSpc>
            </a:pPr>
            <a:r>
              <a:rPr lang="en-US" sz="1829">
                <a:solidFill>
                  <a:srgbClr val="000000"/>
                </a:solidFill>
                <a:latin typeface="Arial"/>
              </a:rPr>
              <a:t>3. Crankcase                                             4. Pistons                            </a:t>
            </a:r>
          </a:p>
          <a:p>
            <a:pPr algn="just">
              <a:lnSpc>
                <a:spcPts val="2561"/>
              </a:lnSpc>
            </a:pPr>
            <a:r>
              <a:rPr lang="en-US" sz="1829">
                <a:solidFill>
                  <a:srgbClr val="000000"/>
                </a:solidFill>
                <a:latin typeface="Arial"/>
              </a:rPr>
              <a:t>5. Connecting Rods                                   6. </a:t>
            </a:r>
            <a:r>
              <a:rPr lang="en-US" sz="1829">
                <a:solidFill>
                  <a:srgbClr val="ED0000"/>
                </a:solidFill>
                <a:latin typeface="Arial Bold"/>
              </a:rPr>
              <a:t>Camshaft</a:t>
            </a:r>
          </a:p>
          <a:p>
            <a:pPr algn="just">
              <a:lnSpc>
                <a:spcPts val="2561"/>
              </a:lnSpc>
            </a:pPr>
            <a:r>
              <a:rPr lang="en-US" sz="1829">
                <a:solidFill>
                  <a:srgbClr val="000000"/>
                </a:solidFill>
                <a:latin typeface="Arial"/>
              </a:rPr>
              <a:t>7. Intake and Exhaust Manifolds                8. Engine Mounts and Brackets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07651" y="5883910"/>
            <a:ext cx="8318324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Vehicle weight, size, and fuel consumption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764551" y="6329398"/>
            <a:ext cx="3261233" cy="1998899"/>
            <a:chOff x="0" y="-42647"/>
            <a:chExt cx="858926" cy="5264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8926" cy="459784"/>
            </a:xfrm>
            <a:custGeom>
              <a:avLst/>
              <a:gdLst/>
              <a:ahLst/>
              <a:cxnLst/>
              <a:rect l="l" t="t" r="r" b="b"/>
              <a:pathLst>
                <a:path w="858926" h="459784">
                  <a:moveTo>
                    <a:pt x="49852" y="0"/>
                  </a:moveTo>
                  <a:lnTo>
                    <a:pt x="809073" y="0"/>
                  </a:lnTo>
                  <a:cubicBezTo>
                    <a:pt x="836606" y="0"/>
                    <a:pt x="858926" y="22320"/>
                    <a:pt x="858926" y="49852"/>
                  </a:cubicBezTo>
                  <a:lnTo>
                    <a:pt x="858926" y="409932"/>
                  </a:lnTo>
                  <a:cubicBezTo>
                    <a:pt x="858926" y="437464"/>
                    <a:pt x="836606" y="459784"/>
                    <a:pt x="809073" y="459784"/>
                  </a:cubicBezTo>
                  <a:lnTo>
                    <a:pt x="49852" y="459784"/>
                  </a:lnTo>
                  <a:cubicBezTo>
                    <a:pt x="22320" y="459784"/>
                    <a:pt x="0" y="437464"/>
                    <a:pt x="0" y="409932"/>
                  </a:cubicBezTo>
                  <a:lnTo>
                    <a:pt x="0" y="49852"/>
                  </a:lnTo>
                  <a:cubicBezTo>
                    <a:pt x="0" y="22320"/>
                    <a:pt x="22320" y="0"/>
                    <a:pt x="49852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2647"/>
              <a:ext cx="858926" cy="526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Vehicle weight, size, and fuel consumption are all intimately connected. A vehicle with a significantly</a:t>
              </a:r>
              <a:r>
                <a:rPr lang="en-US" sz="1600" dirty="0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lower weight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 will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consume 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significantly</a:t>
              </a:r>
              <a:r>
                <a:rPr lang="en-US" sz="1600" dirty="0">
                  <a:solidFill>
                    <a:srgbClr val="000000"/>
                  </a:solidFill>
                  <a:latin typeface="Arial Bold"/>
                </a:rPr>
                <a:t>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less energy per kilometer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 traveled.</a:t>
              </a:r>
            </a:p>
          </p:txBody>
        </p:sp>
      </p:grpSp>
      <p:graphicFrame>
        <p:nvGraphicFramePr>
          <p:cNvPr id="25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807218"/>
              </p:ext>
            </p:extLst>
          </p:nvPr>
        </p:nvGraphicFramePr>
        <p:xfrm>
          <a:off x="8632695" y="6667500"/>
          <a:ext cx="5930447" cy="3091065"/>
        </p:xfrm>
        <a:graphic>
          <a:graphicData uri="http://schemas.openxmlformats.org/drawingml/2006/table">
            <a:tbl>
              <a:tblPr/>
              <a:tblGrid>
                <a:gridCol w="1662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2628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al Bold"/>
                        </a:rPr>
                        <a:t>MATERIAL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al Bold"/>
                        </a:rPr>
                        <a:t>WEIGHT SAVINGS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al Bold"/>
                        </a:rPr>
                        <a:t>WEIGHT REDUCTION POTENTIAL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47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Conventional steel &amp; iron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1.0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648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Aluminium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45%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000000"/>
                          </a:solidFill>
                          <a:latin typeface="Arial"/>
                        </a:rPr>
                        <a:t>1.8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" name="Group 26"/>
          <p:cNvGrpSpPr/>
          <p:nvPr/>
        </p:nvGrpSpPr>
        <p:grpSpPr>
          <a:xfrm>
            <a:off x="15207527" y="8537375"/>
            <a:ext cx="2375282" cy="1441848"/>
            <a:chOff x="0" y="-33338"/>
            <a:chExt cx="625589" cy="37974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5589" cy="313071"/>
            </a:xfrm>
            <a:custGeom>
              <a:avLst/>
              <a:gdLst/>
              <a:ahLst/>
              <a:cxnLst/>
              <a:rect l="l" t="t" r="r" b="b"/>
              <a:pathLst>
                <a:path w="625589" h="313071">
                  <a:moveTo>
                    <a:pt x="55409" y="0"/>
                  </a:moveTo>
                  <a:lnTo>
                    <a:pt x="570179" y="0"/>
                  </a:lnTo>
                  <a:cubicBezTo>
                    <a:pt x="600781" y="0"/>
                    <a:pt x="625589" y="24808"/>
                    <a:pt x="625589" y="55409"/>
                  </a:cubicBezTo>
                  <a:lnTo>
                    <a:pt x="625589" y="257662"/>
                  </a:lnTo>
                  <a:cubicBezTo>
                    <a:pt x="625589" y="272357"/>
                    <a:pt x="619751" y="286451"/>
                    <a:pt x="609360" y="296842"/>
                  </a:cubicBezTo>
                  <a:cubicBezTo>
                    <a:pt x="598968" y="307233"/>
                    <a:pt x="584875" y="313071"/>
                    <a:pt x="570179" y="313071"/>
                  </a:cubicBezTo>
                  <a:lnTo>
                    <a:pt x="55409" y="313071"/>
                  </a:lnTo>
                  <a:cubicBezTo>
                    <a:pt x="40714" y="313071"/>
                    <a:pt x="26620" y="307233"/>
                    <a:pt x="16229" y="296842"/>
                  </a:cubicBezTo>
                  <a:cubicBezTo>
                    <a:pt x="5838" y="286451"/>
                    <a:pt x="0" y="272357"/>
                    <a:pt x="0" y="257662"/>
                  </a:cubicBezTo>
                  <a:lnTo>
                    <a:pt x="0" y="55409"/>
                  </a:lnTo>
                  <a:cubicBezTo>
                    <a:pt x="0" y="40714"/>
                    <a:pt x="5838" y="26620"/>
                    <a:pt x="16229" y="16229"/>
                  </a:cubicBezTo>
                  <a:cubicBezTo>
                    <a:pt x="26620" y="5838"/>
                    <a:pt x="40714" y="0"/>
                    <a:pt x="55409" y="0"/>
                  </a:cubicBez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3338"/>
              <a:ext cx="625589" cy="379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Aluminum engine blocks weighs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half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as much as iron blocks .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4C6E99-B765-3D41-784F-B3E4647474FB}"/>
              </a:ext>
            </a:extLst>
          </p:cNvPr>
          <p:cNvSpPr txBox="1"/>
          <p:nvPr/>
        </p:nvSpPr>
        <p:spPr>
          <a:xfrm>
            <a:off x="-7978140" y="9908403"/>
            <a:ext cx="17091660" cy="3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dirty="0">
                <a:solidFill>
                  <a:srgbClr val="000000"/>
                </a:solidFill>
                <a:latin typeface="League Spartan"/>
              </a:rPr>
              <a:t>Page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5352" y="512769"/>
            <a:ext cx="18268848" cy="9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H="1">
            <a:off x="9534524" y="0"/>
            <a:ext cx="15351" cy="10287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710920" y="660752"/>
            <a:ext cx="6278959" cy="3992079"/>
          </a:xfrm>
          <a:custGeom>
            <a:avLst/>
            <a:gdLst/>
            <a:ahLst/>
            <a:cxnLst/>
            <a:rect l="l" t="t" r="r" b="b"/>
            <a:pathLst>
              <a:path w="6278959" h="3992079">
                <a:moveTo>
                  <a:pt x="0" y="0"/>
                </a:moveTo>
                <a:lnTo>
                  <a:pt x="6278959" y="0"/>
                </a:lnTo>
                <a:lnTo>
                  <a:pt x="6278959" y="3992079"/>
                </a:lnTo>
                <a:lnTo>
                  <a:pt x="0" y="399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82" t="-2624" r="-11798" b="-9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9477375" y="-66675"/>
            <a:ext cx="89111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Other automotive parts formed by HPDC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-8710"/>
            <a:ext cx="9820275" cy="538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2785">
                <a:solidFill>
                  <a:srgbClr val="191919"/>
                </a:solidFill>
                <a:latin typeface="Arial Bold"/>
              </a:rPr>
              <a:t>High-Pressure Die Casting (HPDC) VS Sand Casting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2394" y="611028"/>
          <a:ext cx="9317192" cy="5429252"/>
        </p:xfrm>
        <a:graphic>
          <a:graphicData uri="http://schemas.openxmlformats.org/drawingml/2006/table">
            <a:tbl>
              <a:tblPr/>
              <a:tblGrid>
                <a:gridCol w="2879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2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5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424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al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al Bold"/>
                        </a:rPr>
                        <a:t>SAND CASTING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al Bold"/>
                        </a:rPr>
                        <a:t>HPDC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60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Surface finish &amp; tolerance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Generally lower; may require post-machining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Superior finish; tighter 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424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Production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Slower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Higher; suitable for mass production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760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Material compatibility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Wide range of metals &amp; alloys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Primarily non-ferrous metals</a:t>
                      </a:r>
                      <a:endParaRPr lang="en-US" sz="1100"/>
                    </a:p>
                    <a:p>
                      <a:pPr algn="ctr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(aluminum &amp;magnesium)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60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Tooling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Relatively lower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Higher initial cost, justified for mass production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60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Complexity of parts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Suitable for large and complex castings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Ideal for intricate and geometrically complex parts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22394" y="6111232"/>
            <a:ext cx="9245621" cy="6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Arial"/>
              </a:rPr>
              <a:t>HPDC is favored for its efficiency, precision, and suitability for</a:t>
            </a:r>
            <a:r>
              <a:rPr lang="en-US" sz="1699">
                <a:solidFill>
                  <a:srgbClr val="ED0000"/>
                </a:solidFill>
                <a:latin typeface="Arial"/>
              </a:rPr>
              <a:t> </a:t>
            </a:r>
            <a:r>
              <a:rPr lang="en-US" sz="1699">
                <a:solidFill>
                  <a:srgbClr val="ED0000"/>
                </a:solidFill>
                <a:latin typeface="Arial Bold"/>
              </a:rPr>
              <a:t>mass production</a:t>
            </a:r>
            <a:r>
              <a:rPr lang="en-US" sz="1699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1699">
                <a:solidFill>
                  <a:srgbClr val="000000"/>
                </a:solidFill>
                <a:latin typeface="Arial"/>
              </a:rPr>
              <a:t>especially in the manufacturing of </a:t>
            </a:r>
            <a:r>
              <a:rPr lang="en-US" sz="1699">
                <a:solidFill>
                  <a:srgbClr val="ED0000"/>
                </a:solidFill>
                <a:latin typeface="Arial Bold"/>
              </a:rPr>
              <a:t>lightweight</a:t>
            </a:r>
            <a:r>
              <a:rPr lang="en-US" sz="1699">
                <a:solidFill>
                  <a:srgbClr val="ED0000"/>
                </a:solidFill>
                <a:latin typeface="Arial"/>
              </a:rPr>
              <a:t> </a:t>
            </a:r>
            <a:r>
              <a:rPr lang="en-US" sz="1699">
                <a:solidFill>
                  <a:srgbClr val="000000"/>
                </a:solidFill>
                <a:latin typeface="Arial"/>
              </a:rPr>
              <a:t>components like</a:t>
            </a:r>
            <a:r>
              <a:rPr lang="en-US" sz="1699">
                <a:solidFill>
                  <a:srgbClr val="ED0000"/>
                </a:solidFill>
                <a:latin typeface="Arial"/>
              </a:rPr>
              <a:t> </a:t>
            </a:r>
            <a:r>
              <a:rPr lang="en-US" sz="1699">
                <a:solidFill>
                  <a:srgbClr val="ED0000"/>
                </a:solidFill>
                <a:latin typeface="Arial Bold"/>
              </a:rPr>
              <a:t>aluminum engine blocks</a:t>
            </a:r>
            <a:r>
              <a:rPr lang="en-US" sz="1699">
                <a:solidFill>
                  <a:srgbClr val="ED0000"/>
                </a:solidFill>
                <a:latin typeface="Arial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100632" y="4602385"/>
            <a:ext cx="2288855" cy="798905"/>
            <a:chOff x="0" y="-20774"/>
            <a:chExt cx="601722" cy="2100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1722" cy="189252"/>
            </a:xfrm>
            <a:custGeom>
              <a:avLst/>
              <a:gdLst/>
              <a:ahLst/>
              <a:cxnLst/>
              <a:rect l="l" t="t" r="r" b="b"/>
              <a:pathLst>
                <a:path w="601722" h="189252">
                  <a:moveTo>
                    <a:pt x="94626" y="0"/>
                  </a:moveTo>
                  <a:lnTo>
                    <a:pt x="507096" y="0"/>
                  </a:lnTo>
                  <a:cubicBezTo>
                    <a:pt x="559356" y="0"/>
                    <a:pt x="601722" y="42365"/>
                    <a:pt x="601722" y="94626"/>
                  </a:cubicBezTo>
                  <a:lnTo>
                    <a:pt x="601722" y="94626"/>
                  </a:lnTo>
                  <a:cubicBezTo>
                    <a:pt x="601722" y="146886"/>
                    <a:pt x="559356" y="189252"/>
                    <a:pt x="507096" y="189252"/>
                  </a:cubicBezTo>
                  <a:lnTo>
                    <a:pt x="94626" y="189252"/>
                  </a:lnTo>
                  <a:cubicBezTo>
                    <a:pt x="42365" y="189252"/>
                    <a:pt x="0" y="146886"/>
                    <a:pt x="0" y="94626"/>
                  </a:cubicBezTo>
                  <a:lnTo>
                    <a:pt x="0" y="94626"/>
                  </a:lnTo>
                  <a:cubicBezTo>
                    <a:pt x="0" y="42365"/>
                    <a:pt x="42365" y="0"/>
                    <a:pt x="94626" y="0"/>
                  </a:cubicBezTo>
                  <a:close/>
                </a:path>
              </a:pathLst>
            </a:custGeom>
            <a:solidFill>
              <a:srgbClr val="C7B9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0774"/>
              <a:ext cx="601722" cy="210026"/>
            </a:xfrm>
            <a:prstGeom prst="rect">
              <a:avLst/>
            </a:prstGeom>
          </p:spPr>
          <p:txBody>
            <a:bodyPr lIns="50893" tIns="50893" rIns="50893" bIns="50893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000000"/>
                  </a:solidFill>
                  <a:latin typeface="Arial Bold"/>
                </a:rPr>
                <a:t>ALTERNATIVE FUEL VEHICLES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27240" y="6421714"/>
            <a:ext cx="2072780" cy="786698"/>
            <a:chOff x="0" y="-17565"/>
            <a:chExt cx="544918" cy="2068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4918" cy="189252"/>
            </a:xfrm>
            <a:custGeom>
              <a:avLst/>
              <a:gdLst/>
              <a:ahLst/>
              <a:cxnLst/>
              <a:rect l="l" t="t" r="r" b="b"/>
              <a:pathLst>
                <a:path w="544918" h="189252">
                  <a:moveTo>
                    <a:pt x="94626" y="0"/>
                  </a:moveTo>
                  <a:lnTo>
                    <a:pt x="450292" y="0"/>
                  </a:lnTo>
                  <a:cubicBezTo>
                    <a:pt x="502552" y="0"/>
                    <a:pt x="544918" y="42365"/>
                    <a:pt x="544918" y="94626"/>
                  </a:cubicBezTo>
                  <a:lnTo>
                    <a:pt x="544918" y="94626"/>
                  </a:lnTo>
                  <a:cubicBezTo>
                    <a:pt x="544918" y="146886"/>
                    <a:pt x="502552" y="189252"/>
                    <a:pt x="450292" y="189252"/>
                  </a:cubicBezTo>
                  <a:lnTo>
                    <a:pt x="94626" y="189252"/>
                  </a:lnTo>
                  <a:cubicBezTo>
                    <a:pt x="42365" y="189252"/>
                    <a:pt x="0" y="146886"/>
                    <a:pt x="0" y="94626"/>
                  </a:cubicBezTo>
                  <a:lnTo>
                    <a:pt x="0" y="94626"/>
                  </a:lnTo>
                  <a:cubicBezTo>
                    <a:pt x="0" y="42365"/>
                    <a:pt x="42365" y="0"/>
                    <a:pt x="94626" y="0"/>
                  </a:cubicBezTo>
                  <a:close/>
                </a:path>
              </a:pathLst>
            </a:custGeom>
            <a:solidFill>
              <a:srgbClr val="5AC8B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7565"/>
              <a:ext cx="544918" cy="206817"/>
            </a:xfrm>
            <a:prstGeom prst="rect">
              <a:avLst/>
            </a:prstGeom>
          </p:spPr>
          <p:txBody>
            <a:bodyPr lIns="50893" tIns="50893" rIns="50893" bIns="50893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000000"/>
                  </a:solidFill>
                  <a:latin typeface="Arial Bold"/>
                </a:rPr>
                <a:t>ELECTRIC VEHICLE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191661" y="6477040"/>
            <a:ext cx="2106796" cy="804615"/>
            <a:chOff x="0" y="-3020"/>
            <a:chExt cx="553860" cy="2115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3860" cy="208507"/>
            </a:xfrm>
            <a:custGeom>
              <a:avLst/>
              <a:gdLst/>
              <a:ahLst/>
              <a:cxnLst/>
              <a:rect l="l" t="t" r="r" b="b"/>
              <a:pathLst>
                <a:path w="553860" h="208507">
                  <a:moveTo>
                    <a:pt x="104253" y="0"/>
                  </a:moveTo>
                  <a:lnTo>
                    <a:pt x="449607" y="0"/>
                  </a:lnTo>
                  <a:cubicBezTo>
                    <a:pt x="477256" y="0"/>
                    <a:pt x="503774" y="10984"/>
                    <a:pt x="523325" y="30535"/>
                  </a:cubicBezTo>
                  <a:cubicBezTo>
                    <a:pt x="542876" y="50086"/>
                    <a:pt x="553860" y="76604"/>
                    <a:pt x="553860" y="104253"/>
                  </a:cubicBezTo>
                  <a:lnTo>
                    <a:pt x="553860" y="104253"/>
                  </a:lnTo>
                  <a:cubicBezTo>
                    <a:pt x="553860" y="161831"/>
                    <a:pt x="507184" y="208507"/>
                    <a:pt x="449607" y="208507"/>
                  </a:cubicBezTo>
                  <a:lnTo>
                    <a:pt x="104253" y="208507"/>
                  </a:lnTo>
                  <a:cubicBezTo>
                    <a:pt x="76604" y="208507"/>
                    <a:pt x="50086" y="197523"/>
                    <a:pt x="30535" y="177972"/>
                  </a:cubicBezTo>
                  <a:cubicBezTo>
                    <a:pt x="10984" y="158420"/>
                    <a:pt x="0" y="131903"/>
                    <a:pt x="0" y="104253"/>
                  </a:cubicBezTo>
                  <a:lnTo>
                    <a:pt x="0" y="104253"/>
                  </a:lnTo>
                  <a:cubicBezTo>
                    <a:pt x="0" y="76604"/>
                    <a:pt x="10984" y="50086"/>
                    <a:pt x="30535" y="30535"/>
                  </a:cubicBezTo>
                  <a:cubicBezTo>
                    <a:pt x="50086" y="10984"/>
                    <a:pt x="76604" y="0"/>
                    <a:pt x="104253" y="0"/>
                  </a:cubicBezTo>
                  <a:close/>
                </a:path>
              </a:pathLst>
            </a:custGeom>
            <a:solidFill>
              <a:srgbClr val="5AC8B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020"/>
              <a:ext cx="553860" cy="211527"/>
            </a:xfrm>
            <a:prstGeom prst="rect">
              <a:avLst/>
            </a:prstGeom>
          </p:spPr>
          <p:txBody>
            <a:bodyPr lIns="50893" tIns="50893" rIns="50893" bIns="50893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000000"/>
                  </a:solidFill>
                  <a:latin typeface="Arial Bold"/>
                </a:rPr>
                <a:t>MODIFIED CNG VEHICLE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69982" y="6167807"/>
            <a:ext cx="2095621" cy="1355507"/>
            <a:chOff x="0" y="0"/>
            <a:chExt cx="455725" cy="2720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55725" cy="272037"/>
            </a:xfrm>
            <a:custGeom>
              <a:avLst/>
              <a:gdLst/>
              <a:ahLst/>
              <a:cxnLst/>
              <a:rect l="l" t="t" r="r" b="b"/>
              <a:pathLst>
                <a:path w="455725" h="272037">
                  <a:moveTo>
                    <a:pt x="136019" y="0"/>
                  </a:moveTo>
                  <a:lnTo>
                    <a:pt x="319706" y="0"/>
                  </a:lnTo>
                  <a:cubicBezTo>
                    <a:pt x="355781" y="0"/>
                    <a:pt x="390378" y="14330"/>
                    <a:pt x="415886" y="39839"/>
                  </a:cubicBezTo>
                  <a:cubicBezTo>
                    <a:pt x="441395" y="65347"/>
                    <a:pt x="455725" y="99944"/>
                    <a:pt x="455725" y="136019"/>
                  </a:cubicBezTo>
                  <a:lnTo>
                    <a:pt x="455725" y="136019"/>
                  </a:lnTo>
                  <a:cubicBezTo>
                    <a:pt x="455725" y="172093"/>
                    <a:pt x="441395" y="206690"/>
                    <a:pt x="415886" y="232198"/>
                  </a:cubicBezTo>
                  <a:cubicBezTo>
                    <a:pt x="390378" y="257707"/>
                    <a:pt x="355781" y="272037"/>
                    <a:pt x="319706" y="272037"/>
                  </a:cubicBezTo>
                  <a:lnTo>
                    <a:pt x="136019" y="272037"/>
                  </a:lnTo>
                  <a:cubicBezTo>
                    <a:pt x="99944" y="272037"/>
                    <a:pt x="65347" y="257707"/>
                    <a:pt x="39839" y="232198"/>
                  </a:cubicBezTo>
                  <a:cubicBezTo>
                    <a:pt x="14330" y="206690"/>
                    <a:pt x="0" y="172093"/>
                    <a:pt x="0" y="136019"/>
                  </a:cubicBezTo>
                  <a:lnTo>
                    <a:pt x="0" y="136019"/>
                  </a:lnTo>
                  <a:cubicBezTo>
                    <a:pt x="0" y="99944"/>
                    <a:pt x="14330" y="65347"/>
                    <a:pt x="39839" y="39839"/>
                  </a:cubicBezTo>
                  <a:cubicBezTo>
                    <a:pt x="65347" y="14330"/>
                    <a:pt x="99944" y="0"/>
                    <a:pt x="136019" y="0"/>
                  </a:cubicBezTo>
                  <a:close/>
                </a:path>
              </a:pathLst>
            </a:custGeom>
            <a:solidFill>
              <a:srgbClr val="5AC8B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224"/>
              <a:ext cx="455725" cy="269813"/>
            </a:xfrm>
            <a:prstGeom prst="rect">
              <a:avLst/>
            </a:prstGeom>
          </p:spPr>
          <p:txBody>
            <a:bodyPr lIns="50893" tIns="50893" rIns="50893" bIns="50893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000000"/>
                  </a:solidFill>
                  <a:latin typeface="Arial Bold"/>
                </a:rPr>
                <a:t>HYDROGEN COMBUSTION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000000"/>
                  </a:solidFill>
                  <a:latin typeface="Arial Bold"/>
                </a:rPr>
                <a:t>VEHICLE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3450919" y="7974928"/>
            <a:ext cx="1588281" cy="1596289"/>
          </a:xfrm>
          <a:custGeom>
            <a:avLst/>
            <a:gdLst/>
            <a:ahLst/>
            <a:cxnLst/>
            <a:rect l="l" t="t" r="r" b="b"/>
            <a:pathLst>
              <a:path w="1588281" h="1596289">
                <a:moveTo>
                  <a:pt x="0" y="0"/>
                </a:moveTo>
                <a:lnTo>
                  <a:pt x="1588281" y="0"/>
                </a:lnTo>
                <a:lnTo>
                  <a:pt x="1588281" y="1596289"/>
                </a:lnTo>
                <a:lnTo>
                  <a:pt x="0" y="1596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9771076" y="8013028"/>
            <a:ext cx="3185107" cy="1243384"/>
          </a:xfrm>
          <a:custGeom>
            <a:avLst/>
            <a:gdLst/>
            <a:ahLst/>
            <a:cxnLst/>
            <a:rect l="l" t="t" r="r" b="b"/>
            <a:pathLst>
              <a:path w="3185107" h="1243384">
                <a:moveTo>
                  <a:pt x="0" y="0"/>
                </a:moveTo>
                <a:lnTo>
                  <a:pt x="3185107" y="0"/>
                </a:lnTo>
                <a:lnTo>
                  <a:pt x="3185107" y="1243384"/>
                </a:lnTo>
                <a:lnTo>
                  <a:pt x="0" y="124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15661042" y="8003503"/>
            <a:ext cx="2551387" cy="1454254"/>
          </a:xfrm>
          <a:custGeom>
            <a:avLst/>
            <a:gdLst/>
            <a:ahLst/>
            <a:cxnLst/>
            <a:rect l="l" t="t" r="r" b="b"/>
            <a:pathLst>
              <a:path w="2551387" h="1454254">
                <a:moveTo>
                  <a:pt x="0" y="0"/>
                </a:moveTo>
                <a:lnTo>
                  <a:pt x="2551387" y="0"/>
                </a:lnTo>
                <a:lnTo>
                  <a:pt x="2551387" y="1454254"/>
                </a:lnTo>
                <a:lnTo>
                  <a:pt x="0" y="1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6462165" y="7024971"/>
            <a:ext cx="2776665" cy="2850646"/>
            <a:chOff x="0" y="0"/>
            <a:chExt cx="731303" cy="7507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31303" cy="750786"/>
            </a:xfrm>
            <a:custGeom>
              <a:avLst/>
              <a:gdLst/>
              <a:ahLst/>
              <a:cxnLst/>
              <a:rect l="l" t="t" r="r" b="b"/>
              <a:pathLst>
                <a:path w="731303" h="750786">
                  <a:moveTo>
                    <a:pt x="47400" y="0"/>
                  </a:moveTo>
                  <a:lnTo>
                    <a:pt x="683903" y="0"/>
                  </a:lnTo>
                  <a:cubicBezTo>
                    <a:pt x="710081" y="0"/>
                    <a:pt x="731303" y="21221"/>
                    <a:pt x="731303" y="47400"/>
                  </a:cubicBezTo>
                  <a:lnTo>
                    <a:pt x="731303" y="703387"/>
                  </a:lnTo>
                  <a:cubicBezTo>
                    <a:pt x="731303" y="729565"/>
                    <a:pt x="710081" y="750786"/>
                    <a:pt x="683903" y="750786"/>
                  </a:cubicBezTo>
                  <a:lnTo>
                    <a:pt x="47400" y="750786"/>
                  </a:lnTo>
                  <a:cubicBezTo>
                    <a:pt x="21221" y="750786"/>
                    <a:pt x="0" y="729565"/>
                    <a:pt x="0" y="703387"/>
                  </a:cubicBezTo>
                  <a:lnTo>
                    <a:pt x="0" y="47400"/>
                  </a:lnTo>
                  <a:cubicBezTo>
                    <a:pt x="0" y="21221"/>
                    <a:pt x="21221" y="0"/>
                    <a:pt x="47400" y="0"/>
                  </a:cubicBez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731303" cy="750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With rising sales of the passenger car segment demand for 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HPDC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is witnessing 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promising growth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. Nowadays, passenger car demand. HPDC in their different car components owing to their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 lightweight features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and 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higher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tensile 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strength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.</a:t>
              </a: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2" y="6421712"/>
            <a:ext cx="4731074" cy="3893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498577" y="7642282"/>
            <a:ext cx="1659483" cy="1361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000000"/>
                </a:solidFill>
                <a:latin typeface="Arial"/>
              </a:rPr>
              <a:t>Automotive Aluminum </a:t>
            </a:r>
            <a:r>
              <a:rPr lang="en-US" sz="1512">
                <a:solidFill>
                  <a:srgbClr val="ED0000"/>
                </a:solidFill>
                <a:latin typeface="Arial"/>
              </a:rPr>
              <a:t>HPDC</a:t>
            </a:r>
            <a:r>
              <a:rPr lang="en-US" sz="1512">
                <a:solidFill>
                  <a:srgbClr val="000000"/>
                </a:solidFill>
                <a:latin typeface="Arial"/>
              </a:rPr>
              <a:t> Market-</a:t>
            </a:r>
            <a:r>
              <a:rPr lang="en-US" sz="1512">
                <a:solidFill>
                  <a:srgbClr val="ED0000"/>
                </a:solidFill>
                <a:latin typeface="Arial"/>
              </a:rPr>
              <a:t> Revenue Share (%) by vehicle type</a:t>
            </a:r>
            <a:r>
              <a:rPr lang="en-US" sz="1512">
                <a:solidFill>
                  <a:srgbClr val="000000"/>
                </a:solidFill>
                <a:latin typeface="Arial"/>
              </a:rPr>
              <a:t> ,2021</a:t>
            </a:r>
          </a:p>
        </p:txBody>
      </p:sp>
      <p:sp>
        <p:nvSpPr>
          <p:cNvPr id="30" name="AutoShape 30"/>
          <p:cNvSpPr/>
          <p:nvPr/>
        </p:nvSpPr>
        <p:spPr>
          <a:xfrm flipH="1">
            <a:off x="11363630" y="5401290"/>
            <a:ext cx="2881430" cy="1087237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/>
          <p:cNvSpPr/>
          <p:nvPr/>
        </p:nvSpPr>
        <p:spPr>
          <a:xfrm>
            <a:off x="14245060" y="5401290"/>
            <a:ext cx="0" cy="1087237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AutoShape 32"/>
          <p:cNvSpPr/>
          <p:nvPr/>
        </p:nvSpPr>
        <p:spPr>
          <a:xfrm>
            <a:off x="14245059" y="5401291"/>
            <a:ext cx="2106793" cy="804614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AutoShape 33"/>
          <p:cNvSpPr/>
          <p:nvPr/>
        </p:nvSpPr>
        <p:spPr>
          <a:xfrm>
            <a:off x="11363630" y="7208412"/>
            <a:ext cx="0" cy="804616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AutoShape 34"/>
          <p:cNvSpPr/>
          <p:nvPr/>
        </p:nvSpPr>
        <p:spPr>
          <a:xfrm>
            <a:off x="14245060" y="7281655"/>
            <a:ext cx="0" cy="693273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35" name="AutoShape 35"/>
          <p:cNvSpPr/>
          <p:nvPr/>
        </p:nvSpPr>
        <p:spPr>
          <a:xfrm flipH="1">
            <a:off x="16936735" y="7523314"/>
            <a:ext cx="0" cy="48019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BFE21C-D7DD-31CE-DE8A-71134C6B4133}"/>
              </a:ext>
            </a:extLst>
          </p:cNvPr>
          <p:cNvSpPr txBox="1"/>
          <p:nvPr/>
        </p:nvSpPr>
        <p:spPr>
          <a:xfrm>
            <a:off x="-5051694" y="9867993"/>
            <a:ext cx="11277600" cy="3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dirty="0">
                <a:solidFill>
                  <a:srgbClr val="000000"/>
                </a:solidFill>
                <a:latin typeface="League Spartan"/>
              </a:rPr>
              <a:t>Page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9152" y="796447"/>
            <a:ext cx="18268848" cy="36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60998" y="-228600"/>
            <a:ext cx="11366004" cy="112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000000"/>
                </a:solidFill>
                <a:latin typeface="Arial Bold"/>
              </a:rPr>
              <a:t> Navigating the CNG Landscape</a:t>
            </a:r>
          </a:p>
        </p:txBody>
      </p:sp>
      <p:sp>
        <p:nvSpPr>
          <p:cNvPr id="4" name="AutoShape 4"/>
          <p:cNvSpPr/>
          <p:nvPr/>
        </p:nvSpPr>
        <p:spPr>
          <a:xfrm>
            <a:off x="9596934" y="800100"/>
            <a:ext cx="0" cy="951166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219822" y="8344232"/>
            <a:ext cx="3353435" cy="1702441"/>
            <a:chOff x="0" y="0"/>
            <a:chExt cx="883209" cy="4483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209" cy="448379"/>
            </a:xfrm>
            <a:custGeom>
              <a:avLst/>
              <a:gdLst/>
              <a:ahLst/>
              <a:cxnLst/>
              <a:rect l="l" t="t" r="r" b="b"/>
              <a:pathLst>
                <a:path w="883209" h="448379">
                  <a:moveTo>
                    <a:pt x="39247" y="0"/>
                  </a:moveTo>
                  <a:lnTo>
                    <a:pt x="843962" y="0"/>
                  </a:lnTo>
                  <a:cubicBezTo>
                    <a:pt x="854371" y="0"/>
                    <a:pt x="864354" y="4135"/>
                    <a:pt x="871714" y="11495"/>
                  </a:cubicBezTo>
                  <a:cubicBezTo>
                    <a:pt x="879074" y="18855"/>
                    <a:pt x="883209" y="28838"/>
                    <a:pt x="883209" y="39247"/>
                  </a:cubicBezTo>
                  <a:lnTo>
                    <a:pt x="883209" y="409132"/>
                  </a:lnTo>
                  <a:cubicBezTo>
                    <a:pt x="883209" y="419541"/>
                    <a:pt x="879074" y="429524"/>
                    <a:pt x="871714" y="436884"/>
                  </a:cubicBezTo>
                  <a:cubicBezTo>
                    <a:pt x="864354" y="444244"/>
                    <a:pt x="854371" y="448379"/>
                    <a:pt x="843962" y="448379"/>
                  </a:cubicBezTo>
                  <a:lnTo>
                    <a:pt x="39247" y="448379"/>
                  </a:lnTo>
                  <a:cubicBezTo>
                    <a:pt x="28838" y="448379"/>
                    <a:pt x="18855" y="444244"/>
                    <a:pt x="11495" y="436884"/>
                  </a:cubicBezTo>
                  <a:cubicBezTo>
                    <a:pt x="4135" y="429524"/>
                    <a:pt x="0" y="419541"/>
                    <a:pt x="0" y="409132"/>
                  </a:cubicBezTo>
                  <a:lnTo>
                    <a:pt x="0" y="39247"/>
                  </a:lnTo>
                  <a:cubicBezTo>
                    <a:pt x="0" y="28838"/>
                    <a:pt x="4135" y="18855"/>
                    <a:pt x="11495" y="11495"/>
                  </a:cubicBezTo>
                  <a:cubicBezTo>
                    <a:pt x="18855" y="4135"/>
                    <a:pt x="28838" y="0"/>
                    <a:pt x="39247" y="0"/>
                  </a:cubicBez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83209" cy="515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Arial"/>
                </a:rPr>
                <a:t>The fuel is mostly used by taxi drivers because of its much </a:t>
              </a:r>
              <a:r>
                <a:rPr lang="en-US" sz="1599">
                  <a:solidFill>
                    <a:srgbClr val="ED0000"/>
                  </a:solidFill>
                  <a:latin typeface="Arial"/>
                </a:rPr>
                <a:t>lower price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 compared to </a:t>
              </a:r>
              <a:r>
                <a:rPr lang="en-US" sz="1599">
                  <a:solidFill>
                    <a:srgbClr val="ED0000"/>
                  </a:solidFill>
                  <a:latin typeface="Arial"/>
                </a:rPr>
                <a:t>petrol</a:t>
              </a:r>
              <a:r>
                <a:rPr lang="en-US" sz="1599">
                  <a:solidFill>
                    <a:srgbClr val="000000"/>
                  </a:solidFill>
                  <a:latin typeface="Arial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050146" y="1893418"/>
            <a:ext cx="3266933" cy="1935624"/>
            <a:chOff x="0" y="-37069"/>
            <a:chExt cx="860427" cy="5097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0427" cy="443119"/>
            </a:xfrm>
            <a:custGeom>
              <a:avLst/>
              <a:gdLst/>
              <a:ahLst/>
              <a:cxnLst/>
              <a:rect l="l" t="t" r="r" b="b"/>
              <a:pathLst>
                <a:path w="860427" h="443119">
                  <a:moveTo>
                    <a:pt x="40286" y="0"/>
                  </a:moveTo>
                  <a:lnTo>
                    <a:pt x="820141" y="0"/>
                  </a:lnTo>
                  <a:cubicBezTo>
                    <a:pt x="842390" y="0"/>
                    <a:pt x="860427" y="18037"/>
                    <a:pt x="860427" y="40286"/>
                  </a:cubicBezTo>
                  <a:lnTo>
                    <a:pt x="860427" y="402832"/>
                  </a:lnTo>
                  <a:cubicBezTo>
                    <a:pt x="860427" y="425082"/>
                    <a:pt x="842390" y="443119"/>
                    <a:pt x="820141" y="443119"/>
                  </a:cubicBezTo>
                  <a:lnTo>
                    <a:pt x="40286" y="443119"/>
                  </a:lnTo>
                  <a:cubicBezTo>
                    <a:pt x="18037" y="443119"/>
                    <a:pt x="0" y="425082"/>
                    <a:pt x="0" y="40283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7069"/>
              <a:ext cx="860427" cy="509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The global Automotive Natural Gas Vehicle Market is expected to reach USD 312 Billion by 2032, at a CAGR of 10.9% during the forecast period 2022 to 2032.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914" y="1400380"/>
            <a:ext cx="5036449" cy="338317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4573257" y="2671415"/>
            <a:ext cx="1045215" cy="10452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Arial Bold"/>
                </a:rPr>
                <a:t>CAGR in 2022-33</a:t>
              </a:r>
            </a:p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Arial Bold"/>
                </a:rPr>
                <a:t>10.9%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611" y="3972636"/>
            <a:ext cx="6980603" cy="424779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5459159" y="7867982"/>
            <a:ext cx="3470270" cy="2272149"/>
            <a:chOff x="0" y="0"/>
            <a:chExt cx="913981" cy="5275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3981" cy="527517"/>
            </a:xfrm>
            <a:custGeom>
              <a:avLst/>
              <a:gdLst/>
              <a:ahLst/>
              <a:cxnLst/>
              <a:rect l="l" t="t" r="r" b="b"/>
              <a:pathLst>
                <a:path w="913981" h="527517">
                  <a:moveTo>
                    <a:pt x="20078" y="0"/>
                  </a:moveTo>
                  <a:lnTo>
                    <a:pt x="893902" y="0"/>
                  </a:lnTo>
                  <a:cubicBezTo>
                    <a:pt x="904991" y="0"/>
                    <a:pt x="913981" y="8989"/>
                    <a:pt x="913981" y="20078"/>
                  </a:cubicBezTo>
                  <a:lnTo>
                    <a:pt x="913981" y="507439"/>
                  </a:lnTo>
                  <a:cubicBezTo>
                    <a:pt x="913981" y="518528"/>
                    <a:pt x="904991" y="527517"/>
                    <a:pt x="893902" y="527517"/>
                  </a:cubicBezTo>
                  <a:lnTo>
                    <a:pt x="20078" y="527517"/>
                  </a:lnTo>
                  <a:cubicBezTo>
                    <a:pt x="8989" y="527517"/>
                    <a:pt x="0" y="518528"/>
                    <a:pt x="0" y="507439"/>
                  </a:cubicBezTo>
                  <a:lnTo>
                    <a:pt x="0" y="20078"/>
                  </a:lnTo>
                  <a:cubicBezTo>
                    <a:pt x="0" y="8989"/>
                    <a:pt x="8989" y="0"/>
                    <a:pt x="20078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913981" cy="59419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 CNG Vehicle Market Leaders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General Motors 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Volkswagen AG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Honda Motor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Company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Toyota Motor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Corporation 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Ford Motor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Company</a:t>
              </a:r>
            </a:p>
            <a:p>
              <a:pPr>
                <a:lnSpc>
                  <a:spcPts val="2239"/>
                </a:lnSpc>
              </a:pPr>
              <a:endParaRPr lang="en-US" sz="1599" dirty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56682" y="3397811"/>
            <a:ext cx="3679012" cy="1083592"/>
            <a:chOff x="0" y="0"/>
            <a:chExt cx="1414615" cy="4166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4615" cy="416651"/>
            </a:xfrm>
            <a:custGeom>
              <a:avLst/>
              <a:gdLst/>
              <a:ahLst/>
              <a:cxnLst/>
              <a:rect l="l" t="t" r="r" b="b"/>
              <a:pathLst>
                <a:path w="1414615" h="416651">
                  <a:moveTo>
                    <a:pt x="0" y="0"/>
                  </a:moveTo>
                  <a:lnTo>
                    <a:pt x="1414615" y="0"/>
                  </a:lnTo>
                  <a:lnTo>
                    <a:pt x="1414615" y="416651"/>
                  </a:lnTo>
                  <a:lnTo>
                    <a:pt x="0" y="416651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414615" cy="445226"/>
            </a:xfrm>
            <a:prstGeom prst="rect">
              <a:avLst/>
            </a:prstGeom>
          </p:spPr>
          <p:txBody>
            <a:bodyPr lIns="15630" tIns="15630" rIns="15630" bIns="1563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Integrate </a:t>
              </a: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High-Pressure Die Casting (HPDC) for lightweight </a:t>
              </a: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and efficient </a:t>
              </a: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CNG engine</a:t>
              </a: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 components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292677" y="3382033"/>
            <a:ext cx="3669232" cy="1161226"/>
            <a:chOff x="0" y="0"/>
            <a:chExt cx="1410855" cy="4465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10855" cy="446502"/>
            </a:xfrm>
            <a:custGeom>
              <a:avLst/>
              <a:gdLst/>
              <a:ahLst/>
              <a:cxnLst/>
              <a:rect l="l" t="t" r="r" b="b"/>
              <a:pathLst>
                <a:path w="1410855" h="446502">
                  <a:moveTo>
                    <a:pt x="0" y="0"/>
                  </a:moveTo>
                  <a:lnTo>
                    <a:pt x="1410855" y="0"/>
                  </a:lnTo>
                  <a:lnTo>
                    <a:pt x="1410855" y="446502"/>
                  </a:lnTo>
                  <a:lnTo>
                    <a:pt x="0" y="446502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410855" cy="475077"/>
            </a:xfrm>
            <a:prstGeom prst="rect">
              <a:avLst/>
            </a:prstGeom>
          </p:spPr>
          <p:txBody>
            <a:bodyPr lIns="15630" tIns="15630" rIns="15630" bIns="1563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600" b="0" i="0" dirty="0">
                  <a:solidFill>
                    <a:srgbClr val="000001"/>
                  </a:solidFill>
                  <a:effectLst/>
                  <a:latin typeface="Canva Sans" panose="020B0604020202020204" charset="0"/>
                </a:rPr>
                <a:t>Develop </a:t>
              </a:r>
              <a:r>
                <a:rPr lang="en-US" sz="1600" b="0" i="0" dirty="0">
                  <a:solidFill>
                    <a:srgbClr val="D81313"/>
                  </a:solidFill>
                  <a:effectLst/>
                  <a:latin typeface="Canva Sans" panose="020B0604020202020204" charset="0"/>
                </a:rPr>
                <a:t>CNG-tailored alloys</a:t>
              </a:r>
              <a:r>
                <a:rPr lang="en-US" sz="1600" b="0" i="0" dirty="0">
                  <a:solidFill>
                    <a:srgbClr val="000001"/>
                  </a:solidFill>
                  <a:effectLst/>
                  <a:latin typeface="Canva Sans" panose="020B0604020202020204" charset="0"/>
                </a:rPr>
                <a:t> for enhanced </a:t>
              </a:r>
              <a:r>
                <a:rPr lang="en-US" sz="1600" b="0" i="0" dirty="0">
                  <a:solidFill>
                    <a:srgbClr val="D81313"/>
                  </a:solidFill>
                  <a:effectLst/>
                  <a:latin typeface="Canva Sans" panose="020B0604020202020204" charset="0"/>
                </a:rPr>
                <a:t>durability, thermal conductivity, and corrosion resistance </a:t>
              </a:r>
              <a:endParaRPr lang="en-US" sz="1599" dirty="0">
                <a:solidFill>
                  <a:srgbClr val="D81313"/>
                </a:solidFill>
                <a:latin typeface="Canva Sans" panose="020B0604020202020204" charset="0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3935694" y="3919152"/>
            <a:ext cx="356983" cy="2045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26" name="Group 26"/>
          <p:cNvGrpSpPr/>
          <p:nvPr/>
        </p:nvGrpSpPr>
        <p:grpSpPr>
          <a:xfrm>
            <a:off x="14292678" y="6355965"/>
            <a:ext cx="3471014" cy="2340441"/>
            <a:chOff x="-3116" y="-156"/>
            <a:chExt cx="1334638" cy="8999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31522" cy="871347"/>
            </a:xfrm>
            <a:custGeom>
              <a:avLst/>
              <a:gdLst/>
              <a:ahLst/>
              <a:cxnLst/>
              <a:rect l="l" t="t" r="r" b="b"/>
              <a:pathLst>
                <a:path w="1331522" h="871347">
                  <a:moveTo>
                    <a:pt x="0" y="0"/>
                  </a:moveTo>
                  <a:lnTo>
                    <a:pt x="1331522" y="0"/>
                  </a:lnTo>
                  <a:lnTo>
                    <a:pt x="1331522" y="871347"/>
                  </a:lnTo>
                  <a:lnTo>
                    <a:pt x="0" y="871347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3116" y="-156"/>
              <a:ext cx="1331522" cy="899922"/>
            </a:xfrm>
            <a:prstGeom prst="rect">
              <a:avLst/>
            </a:prstGeom>
          </p:spPr>
          <p:txBody>
            <a:bodyPr lIns="15630" tIns="15630" rIns="15630" bIns="15630" rtlCol="0" anchor="ctr"/>
            <a:lstStyle/>
            <a:p>
              <a:pPr marL="345438" lvl="1" indent="-172719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Fuel Injection System</a:t>
              </a:r>
            </a:p>
            <a:p>
              <a:pPr marL="345438" lvl="1" indent="-172719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CNG Storage Tank Components</a:t>
              </a:r>
            </a:p>
            <a:p>
              <a:pPr marL="345438" lvl="1" indent="-172719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 </a:t>
              </a: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Engine blocks, cylinder heads, and pistons</a:t>
              </a: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  but , their design and materials</a:t>
              </a: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 differs </a:t>
              </a: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from c</a:t>
              </a: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onventional IC engines</a:t>
              </a:r>
            </a:p>
            <a:p>
              <a:pPr>
                <a:lnSpc>
                  <a:spcPts val="2239"/>
                </a:lnSpc>
              </a:pPr>
              <a:endParaRPr lang="en-US" sz="1599" dirty="0">
                <a:solidFill>
                  <a:srgbClr val="D81313"/>
                </a:solidFill>
                <a:latin typeface="Canva San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28446" y="6356371"/>
            <a:ext cx="3521134" cy="1341148"/>
            <a:chOff x="0" y="0"/>
            <a:chExt cx="1353910" cy="51568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53910" cy="515684"/>
            </a:xfrm>
            <a:custGeom>
              <a:avLst/>
              <a:gdLst/>
              <a:ahLst/>
              <a:cxnLst/>
              <a:rect l="l" t="t" r="r" b="b"/>
              <a:pathLst>
                <a:path w="1353910" h="515684">
                  <a:moveTo>
                    <a:pt x="0" y="0"/>
                  </a:moveTo>
                  <a:lnTo>
                    <a:pt x="1353910" y="0"/>
                  </a:lnTo>
                  <a:lnTo>
                    <a:pt x="1353910" y="515684"/>
                  </a:lnTo>
                  <a:lnTo>
                    <a:pt x="0" y="515684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353910" cy="544259"/>
            </a:xfrm>
            <a:prstGeom prst="rect">
              <a:avLst/>
            </a:prstGeom>
          </p:spPr>
          <p:txBody>
            <a:bodyPr lIns="15630" tIns="15630" rIns="15630" bIns="1563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1"/>
                  </a:solidFill>
                  <a:latin typeface="Canva Sans"/>
                </a:rPr>
                <a:t>Establish training programs for workforce </a:t>
              </a:r>
              <a:r>
                <a:rPr lang="en-US" sz="1599">
                  <a:solidFill>
                    <a:srgbClr val="D81313"/>
                  </a:solidFill>
                  <a:latin typeface="Canva Sans"/>
                </a:rPr>
                <a:t>skill enhancement in HPDC technology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H="1">
            <a:off x="13449580" y="7180126"/>
            <a:ext cx="851202" cy="2045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33" name="Group 33"/>
          <p:cNvGrpSpPr/>
          <p:nvPr/>
        </p:nvGrpSpPr>
        <p:grpSpPr>
          <a:xfrm>
            <a:off x="10504204" y="2312279"/>
            <a:ext cx="3431490" cy="1122917"/>
            <a:chOff x="-15325" y="-30349"/>
            <a:chExt cx="869006" cy="28437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3681" cy="217698"/>
            </a:xfrm>
            <a:custGeom>
              <a:avLst/>
              <a:gdLst/>
              <a:ahLst/>
              <a:cxnLst/>
              <a:rect l="l" t="t" r="r" b="b"/>
              <a:pathLst>
                <a:path w="853681" h="217698">
                  <a:moveTo>
                    <a:pt x="108849" y="0"/>
                  </a:moveTo>
                  <a:lnTo>
                    <a:pt x="744832" y="0"/>
                  </a:lnTo>
                  <a:cubicBezTo>
                    <a:pt x="804947" y="0"/>
                    <a:pt x="853681" y="48733"/>
                    <a:pt x="853681" y="108849"/>
                  </a:cubicBezTo>
                  <a:lnTo>
                    <a:pt x="853681" y="108849"/>
                  </a:lnTo>
                  <a:cubicBezTo>
                    <a:pt x="853681" y="137717"/>
                    <a:pt x="842213" y="165403"/>
                    <a:pt x="821800" y="185817"/>
                  </a:cubicBezTo>
                  <a:cubicBezTo>
                    <a:pt x="801386" y="206230"/>
                    <a:pt x="773700" y="217698"/>
                    <a:pt x="744832" y="217698"/>
                  </a:cubicBezTo>
                  <a:lnTo>
                    <a:pt x="108849" y="217698"/>
                  </a:lnTo>
                  <a:cubicBezTo>
                    <a:pt x="79980" y="217698"/>
                    <a:pt x="52294" y="206230"/>
                    <a:pt x="31881" y="185817"/>
                  </a:cubicBezTo>
                  <a:cubicBezTo>
                    <a:pt x="11468" y="165403"/>
                    <a:pt x="0" y="137717"/>
                    <a:pt x="0" y="108849"/>
                  </a:cubicBezTo>
                  <a:lnTo>
                    <a:pt x="0" y="108849"/>
                  </a:lnTo>
                  <a:cubicBezTo>
                    <a:pt x="0" y="79980"/>
                    <a:pt x="11468" y="52294"/>
                    <a:pt x="31881" y="31881"/>
                  </a:cubicBezTo>
                  <a:cubicBezTo>
                    <a:pt x="52294" y="11468"/>
                    <a:pt x="79980" y="0"/>
                    <a:pt x="108849" y="0"/>
                  </a:cubicBezTo>
                  <a:close/>
                </a:path>
              </a:pathLst>
            </a:custGeom>
            <a:solidFill>
              <a:srgbClr val="BB109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-15325" y="-30349"/>
              <a:ext cx="853681" cy="284373"/>
            </a:xfrm>
            <a:prstGeom prst="rect">
              <a:avLst/>
            </a:prstGeom>
          </p:spPr>
          <p:txBody>
            <a:bodyPr lIns="52832" tIns="52832" rIns="52832" bIns="52832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Diversification of Casting Processes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530386" y="2378676"/>
            <a:ext cx="3233306" cy="1026584"/>
            <a:chOff x="-6017" y="-34992"/>
            <a:chExt cx="818817" cy="25997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193302"/>
            </a:xfrm>
            <a:custGeom>
              <a:avLst/>
              <a:gdLst/>
              <a:ahLst/>
              <a:cxnLst/>
              <a:rect l="l" t="t" r="r" b="b"/>
              <a:pathLst>
                <a:path w="812800" h="193302">
                  <a:moveTo>
                    <a:pt x="96651" y="0"/>
                  </a:moveTo>
                  <a:lnTo>
                    <a:pt x="716149" y="0"/>
                  </a:lnTo>
                  <a:cubicBezTo>
                    <a:pt x="769528" y="0"/>
                    <a:pt x="812800" y="43272"/>
                    <a:pt x="812800" y="96651"/>
                  </a:cubicBezTo>
                  <a:lnTo>
                    <a:pt x="812800" y="96651"/>
                  </a:lnTo>
                  <a:cubicBezTo>
                    <a:pt x="812800" y="122284"/>
                    <a:pt x="802617" y="146868"/>
                    <a:pt x="784492" y="164993"/>
                  </a:cubicBezTo>
                  <a:cubicBezTo>
                    <a:pt x="766366" y="183119"/>
                    <a:pt x="741783" y="193302"/>
                    <a:pt x="716149" y="193302"/>
                  </a:cubicBezTo>
                  <a:lnTo>
                    <a:pt x="96651" y="193302"/>
                  </a:lnTo>
                  <a:cubicBezTo>
                    <a:pt x="43272" y="193302"/>
                    <a:pt x="0" y="150030"/>
                    <a:pt x="0" y="96651"/>
                  </a:cubicBezTo>
                  <a:lnTo>
                    <a:pt x="0" y="96651"/>
                  </a:lnTo>
                  <a:cubicBezTo>
                    <a:pt x="0" y="43272"/>
                    <a:pt x="43272" y="0"/>
                    <a:pt x="96651" y="0"/>
                  </a:cubicBezTo>
                  <a:close/>
                </a:path>
              </a:pathLst>
            </a:custGeom>
            <a:solidFill>
              <a:srgbClr val="BB109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-6017" y="-34992"/>
              <a:ext cx="812800" cy="259977"/>
            </a:xfrm>
            <a:prstGeom prst="rect">
              <a:avLst/>
            </a:prstGeom>
          </p:spPr>
          <p:txBody>
            <a:bodyPr lIns="52832" tIns="52832" rIns="52832" bIns="52832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R&amp;D for CN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322667" y="5329383"/>
            <a:ext cx="3209547" cy="1026584"/>
            <a:chOff x="0" y="-36193"/>
            <a:chExt cx="812800" cy="25997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193302"/>
            </a:xfrm>
            <a:custGeom>
              <a:avLst/>
              <a:gdLst/>
              <a:ahLst/>
              <a:cxnLst/>
              <a:rect l="l" t="t" r="r" b="b"/>
              <a:pathLst>
                <a:path w="812800" h="193302">
                  <a:moveTo>
                    <a:pt x="96651" y="0"/>
                  </a:moveTo>
                  <a:lnTo>
                    <a:pt x="716149" y="0"/>
                  </a:lnTo>
                  <a:cubicBezTo>
                    <a:pt x="769528" y="0"/>
                    <a:pt x="812800" y="43272"/>
                    <a:pt x="812800" y="96651"/>
                  </a:cubicBezTo>
                  <a:lnTo>
                    <a:pt x="812800" y="96651"/>
                  </a:lnTo>
                  <a:cubicBezTo>
                    <a:pt x="812800" y="122284"/>
                    <a:pt x="802617" y="146868"/>
                    <a:pt x="784492" y="164993"/>
                  </a:cubicBezTo>
                  <a:cubicBezTo>
                    <a:pt x="766366" y="183119"/>
                    <a:pt x="741783" y="193302"/>
                    <a:pt x="716149" y="193302"/>
                  </a:cubicBezTo>
                  <a:lnTo>
                    <a:pt x="96651" y="193302"/>
                  </a:lnTo>
                  <a:cubicBezTo>
                    <a:pt x="43272" y="193302"/>
                    <a:pt x="0" y="150030"/>
                    <a:pt x="0" y="96651"/>
                  </a:cubicBezTo>
                  <a:lnTo>
                    <a:pt x="0" y="96651"/>
                  </a:lnTo>
                  <a:cubicBezTo>
                    <a:pt x="0" y="43272"/>
                    <a:pt x="43272" y="0"/>
                    <a:pt x="96651" y="0"/>
                  </a:cubicBezTo>
                  <a:close/>
                </a:path>
              </a:pathLst>
            </a:custGeom>
            <a:solidFill>
              <a:srgbClr val="BB109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6193"/>
              <a:ext cx="812800" cy="259977"/>
            </a:xfrm>
            <a:prstGeom prst="rect">
              <a:avLst/>
            </a:prstGeom>
          </p:spPr>
          <p:txBody>
            <a:bodyPr lIns="52832" tIns="52832" rIns="52832" bIns="52832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CNG VEHICLE COMPONENTS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096566" y="5329381"/>
            <a:ext cx="3216651" cy="1026584"/>
            <a:chOff x="-1799" y="-45842"/>
            <a:chExt cx="814599" cy="25997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193302"/>
            </a:xfrm>
            <a:custGeom>
              <a:avLst/>
              <a:gdLst/>
              <a:ahLst/>
              <a:cxnLst/>
              <a:rect l="l" t="t" r="r" b="b"/>
              <a:pathLst>
                <a:path w="812800" h="193302">
                  <a:moveTo>
                    <a:pt x="96651" y="0"/>
                  </a:moveTo>
                  <a:lnTo>
                    <a:pt x="716149" y="0"/>
                  </a:lnTo>
                  <a:cubicBezTo>
                    <a:pt x="769528" y="0"/>
                    <a:pt x="812800" y="43272"/>
                    <a:pt x="812800" y="96651"/>
                  </a:cubicBezTo>
                  <a:lnTo>
                    <a:pt x="812800" y="96651"/>
                  </a:lnTo>
                  <a:cubicBezTo>
                    <a:pt x="812800" y="122284"/>
                    <a:pt x="802617" y="146868"/>
                    <a:pt x="784492" y="164993"/>
                  </a:cubicBezTo>
                  <a:cubicBezTo>
                    <a:pt x="766366" y="183119"/>
                    <a:pt x="741783" y="193302"/>
                    <a:pt x="716149" y="193302"/>
                  </a:cubicBezTo>
                  <a:lnTo>
                    <a:pt x="96651" y="193302"/>
                  </a:lnTo>
                  <a:cubicBezTo>
                    <a:pt x="43272" y="193302"/>
                    <a:pt x="0" y="150030"/>
                    <a:pt x="0" y="96651"/>
                  </a:cubicBezTo>
                  <a:lnTo>
                    <a:pt x="0" y="96651"/>
                  </a:lnTo>
                  <a:cubicBezTo>
                    <a:pt x="0" y="43272"/>
                    <a:pt x="43272" y="0"/>
                    <a:pt x="96651" y="0"/>
                  </a:cubicBezTo>
                  <a:close/>
                </a:path>
              </a:pathLst>
            </a:custGeom>
            <a:solidFill>
              <a:srgbClr val="BB109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-1799" y="-45842"/>
              <a:ext cx="812800" cy="259977"/>
            </a:xfrm>
            <a:prstGeom prst="rect">
              <a:avLst/>
            </a:prstGeom>
          </p:spPr>
          <p:txBody>
            <a:bodyPr lIns="52832" tIns="52832" rIns="52832" bIns="52832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Training and Skill Development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flipH="1">
            <a:off x="15920916" y="4578272"/>
            <a:ext cx="0" cy="89402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46" name="Group 46"/>
          <p:cNvGrpSpPr/>
          <p:nvPr/>
        </p:nvGrpSpPr>
        <p:grpSpPr>
          <a:xfrm>
            <a:off x="272931" y="4722649"/>
            <a:ext cx="3071756" cy="3276379"/>
            <a:chOff x="0" y="-32161"/>
            <a:chExt cx="809022" cy="86291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90129" cy="796239"/>
            </a:xfrm>
            <a:custGeom>
              <a:avLst/>
              <a:gdLst/>
              <a:ahLst/>
              <a:cxnLst/>
              <a:rect l="l" t="t" r="r" b="b"/>
              <a:pathLst>
                <a:path w="790129" h="796239">
                  <a:moveTo>
                    <a:pt x="43871" y="0"/>
                  </a:moveTo>
                  <a:lnTo>
                    <a:pt x="746259" y="0"/>
                  </a:lnTo>
                  <a:cubicBezTo>
                    <a:pt x="757894" y="0"/>
                    <a:pt x="769052" y="4622"/>
                    <a:pt x="777280" y="12849"/>
                  </a:cubicBezTo>
                  <a:cubicBezTo>
                    <a:pt x="785507" y="21077"/>
                    <a:pt x="790129" y="32235"/>
                    <a:pt x="790129" y="43871"/>
                  </a:cubicBezTo>
                  <a:lnTo>
                    <a:pt x="790129" y="752369"/>
                  </a:lnTo>
                  <a:cubicBezTo>
                    <a:pt x="790129" y="776598"/>
                    <a:pt x="770488" y="796239"/>
                    <a:pt x="746259" y="796239"/>
                  </a:cubicBezTo>
                  <a:lnTo>
                    <a:pt x="43871" y="796239"/>
                  </a:lnTo>
                  <a:cubicBezTo>
                    <a:pt x="19642" y="796239"/>
                    <a:pt x="0" y="776598"/>
                    <a:pt x="0" y="752369"/>
                  </a:cubicBezTo>
                  <a:lnTo>
                    <a:pt x="0" y="43871"/>
                  </a:lnTo>
                  <a:cubicBezTo>
                    <a:pt x="0" y="19642"/>
                    <a:pt x="19642" y="0"/>
                    <a:pt x="43871" y="0"/>
                  </a:cubicBez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8893" y="-32161"/>
              <a:ext cx="790129" cy="862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China have the highest number of CNG run vehicles in the world. Natural gas vehicles are increasingly used in Iran, Pakistan, the Asia-Pacific region, the Indian capital of Delhi, and other large cities such as, Mumbai, Pune, and Kolkata.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10886262" y="8023237"/>
            <a:ext cx="2419851" cy="2230872"/>
          </a:xfrm>
          <a:custGeom>
            <a:avLst/>
            <a:gdLst/>
            <a:ahLst/>
            <a:cxnLst/>
            <a:rect l="l" t="t" r="r" b="b"/>
            <a:pathLst>
              <a:path w="2419851" h="2230872">
                <a:moveTo>
                  <a:pt x="0" y="0"/>
                </a:moveTo>
                <a:lnTo>
                  <a:pt x="2419851" y="0"/>
                </a:lnTo>
                <a:lnTo>
                  <a:pt x="2419851" y="2230871"/>
                </a:lnTo>
                <a:lnTo>
                  <a:pt x="0" y="223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0" name="TextBox 50"/>
          <p:cNvSpPr txBox="1"/>
          <p:nvPr/>
        </p:nvSpPr>
        <p:spPr>
          <a:xfrm>
            <a:off x="2127209" y="1006477"/>
            <a:ext cx="5256612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GLOBAL MARKET ANALYSIS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9780" y="9916830"/>
            <a:ext cx="806289" cy="259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League Spartan"/>
              </a:rPr>
              <a:t>Page 6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893910" y="1026480"/>
            <a:ext cx="8336940" cy="93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8"/>
              </a:lnSpc>
            </a:pPr>
            <a:r>
              <a:rPr lang="en-US" sz="2534">
                <a:solidFill>
                  <a:srgbClr val="000000"/>
                </a:solidFill>
                <a:latin typeface="Arial Bold"/>
              </a:rPr>
              <a:t>JEEVAN FOUNDRY'S STRATEGIC MOVES TOWARDS  MODIFIED CNG ENGINES TECHNOLOGY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78994" y="-171450"/>
            <a:ext cx="10730012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Canva Sans Bold"/>
              </a:rPr>
              <a:t>Hydrogen-Driven Revolution 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0" y="831203"/>
            <a:ext cx="18345048" cy="222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980" y="4099983"/>
            <a:ext cx="6136604" cy="448081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348662" y="823093"/>
            <a:ext cx="0" cy="964434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32599" y="991839"/>
            <a:ext cx="6958313" cy="67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 Bold"/>
              </a:rPr>
              <a:t>GLOBAL MARKET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779966" y="5231360"/>
            <a:ext cx="2506784" cy="1634267"/>
            <a:chOff x="0" y="-42306"/>
            <a:chExt cx="660223" cy="430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223" cy="363749"/>
            </a:xfrm>
            <a:custGeom>
              <a:avLst/>
              <a:gdLst/>
              <a:ahLst/>
              <a:cxnLst/>
              <a:rect l="l" t="t" r="r" b="b"/>
              <a:pathLst>
                <a:path w="660223" h="363749">
                  <a:moveTo>
                    <a:pt x="52503" y="0"/>
                  </a:moveTo>
                  <a:lnTo>
                    <a:pt x="607720" y="0"/>
                  </a:lnTo>
                  <a:cubicBezTo>
                    <a:pt x="621645" y="0"/>
                    <a:pt x="634999" y="5532"/>
                    <a:pt x="644845" y="15378"/>
                  </a:cubicBezTo>
                  <a:cubicBezTo>
                    <a:pt x="654691" y="25224"/>
                    <a:pt x="660223" y="38578"/>
                    <a:pt x="660223" y="52503"/>
                  </a:cubicBezTo>
                  <a:lnTo>
                    <a:pt x="660223" y="311247"/>
                  </a:lnTo>
                  <a:cubicBezTo>
                    <a:pt x="660223" y="340243"/>
                    <a:pt x="636717" y="363749"/>
                    <a:pt x="607720" y="363749"/>
                  </a:cubicBezTo>
                  <a:lnTo>
                    <a:pt x="52503" y="363749"/>
                  </a:lnTo>
                  <a:cubicBezTo>
                    <a:pt x="23506" y="363749"/>
                    <a:pt x="0" y="340243"/>
                    <a:pt x="0" y="311247"/>
                  </a:cubicBezTo>
                  <a:lnTo>
                    <a:pt x="0" y="52503"/>
                  </a:lnTo>
                  <a:cubicBezTo>
                    <a:pt x="0" y="23506"/>
                    <a:pt x="23506" y="0"/>
                    <a:pt x="52503" y="0"/>
                  </a:cubicBez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2306"/>
              <a:ext cx="660223" cy="43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North America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being the largest market of hydrogen combustion engines in the world.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590" y="1734975"/>
            <a:ext cx="4438829" cy="263381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080249" y="2586057"/>
            <a:ext cx="1045215" cy="104521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109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 Bold"/>
                </a:rPr>
                <a:t>CAGR in 2023-33</a:t>
              </a:r>
            </a:p>
            <a:p>
              <a:pPr algn="ctr">
                <a:lnSpc>
                  <a:spcPts val="196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 Bold"/>
                </a:rPr>
                <a:t>9.78%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9404" y="2058670"/>
            <a:ext cx="2733069" cy="1916320"/>
            <a:chOff x="0" y="0"/>
            <a:chExt cx="719821" cy="5047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9821" cy="504710"/>
            </a:xfrm>
            <a:custGeom>
              <a:avLst/>
              <a:gdLst/>
              <a:ahLst/>
              <a:cxnLst/>
              <a:rect l="l" t="t" r="r" b="b"/>
              <a:pathLst>
                <a:path w="719821" h="504710">
                  <a:moveTo>
                    <a:pt x="48156" y="0"/>
                  </a:moveTo>
                  <a:lnTo>
                    <a:pt x="671665" y="0"/>
                  </a:lnTo>
                  <a:cubicBezTo>
                    <a:pt x="684437" y="0"/>
                    <a:pt x="696685" y="5074"/>
                    <a:pt x="705716" y="14104"/>
                  </a:cubicBezTo>
                  <a:cubicBezTo>
                    <a:pt x="714747" y="23135"/>
                    <a:pt x="719821" y="35384"/>
                    <a:pt x="719821" y="48156"/>
                  </a:cubicBezTo>
                  <a:lnTo>
                    <a:pt x="719821" y="456554"/>
                  </a:lnTo>
                  <a:cubicBezTo>
                    <a:pt x="719821" y="483150"/>
                    <a:pt x="698261" y="504710"/>
                    <a:pt x="671665" y="504710"/>
                  </a:cubicBezTo>
                  <a:lnTo>
                    <a:pt x="48156" y="504710"/>
                  </a:lnTo>
                  <a:cubicBezTo>
                    <a:pt x="35384" y="504710"/>
                    <a:pt x="23135" y="499636"/>
                    <a:pt x="14104" y="490605"/>
                  </a:cubicBezTo>
                  <a:cubicBezTo>
                    <a:pt x="5074" y="481575"/>
                    <a:pt x="0" y="469326"/>
                    <a:pt x="0" y="456554"/>
                  </a:cubicBezTo>
                  <a:lnTo>
                    <a:pt x="0" y="48156"/>
                  </a:lnTo>
                  <a:cubicBezTo>
                    <a:pt x="0" y="21560"/>
                    <a:pt x="21560" y="0"/>
                    <a:pt x="48156" y="0"/>
                  </a:cubicBez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719821" cy="561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The market value of hydrogen combustion engines in 2023 was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USD 18.22 billion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, with a value of</a:t>
              </a:r>
              <a:r>
                <a:rPr lang="en-US" sz="1600" dirty="0">
                  <a:solidFill>
                    <a:srgbClr val="000000"/>
                  </a:solidFill>
                  <a:latin typeface="Arial Bold"/>
                </a:rPr>
                <a:t>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USD 46.31 billion</a:t>
              </a:r>
              <a:r>
                <a:rPr lang="en-US" sz="1600" dirty="0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Arial"/>
                </a:rPr>
                <a:t>by 2033, with CAGR in 2033 is</a:t>
              </a:r>
              <a:r>
                <a:rPr lang="en-US" sz="1600" dirty="0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600" dirty="0">
                  <a:solidFill>
                    <a:srgbClr val="ED0000"/>
                  </a:solidFill>
                  <a:latin typeface="Arial Bold"/>
                </a:rPr>
                <a:t>9.78%</a:t>
              </a:r>
              <a:r>
                <a:rPr lang="en-US" sz="1600" dirty="0">
                  <a:solidFill>
                    <a:srgbClr val="ED0000"/>
                  </a:solidFill>
                  <a:latin typeface="Arial"/>
                </a:rPr>
                <a:t>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200" y="9875140"/>
            <a:ext cx="875716" cy="259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League Spartan"/>
              </a:rPr>
              <a:t>Page 7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516425" y="7724601"/>
            <a:ext cx="4104524" cy="2532299"/>
            <a:chOff x="0" y="-35921"/>
            <a:chExt cx="1081027" cy="6669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1027" cy="600268"/>
            </a:xfrm>
            <a:custGeom>
              <a:avLst/>
              <a:gdLst/>
              <a:ahLst/>
              <a:cxnLst/>
              <a:rect l="l" t="t" r="r" b="b"/>
              <a:pathLst>
                <a:path w="1081027" h="600268">
                  <a:moveTo>
                    <a:pt x="16976" y="0"/>
                  </a:moveTo>
                  <a:lnTo>
                    <a:pt x="1064051" y="0"/>
                  </a:lnTo>
                  <a:cubicBezTo>
                    <a:pt x="1073427" y="0"/>
                    <a:pt x="1081027" y="7600"/>
                    <a:pt x="1081027" y="16976"/>
                  </a:cubicBezTo>
                  <a:lnTo>
                    <a:pt x="1081027" y="583292"/>
                  </a:lnTo>
                  <a:cubicBezTo>
                    <a:pt x="1081027" y="592668"/>
                    <a:pt x="1073427" y="600268"/>
                    <a:pt x="1064051" y="600268"/>
                  </a:cubicBezTo>
                  <a:lnTo>
                    <a:pt x="16976" y="600268"/>
                  </a:lnTo>
                  <a:cubicBezTo>
                    <a:pt x="7600" y="600268"/>
                    <a:pt x="0" y="592668"/>
                    <a:pt x="0" y="583292"/>
                  </a:cubicBezTo>
                  <a:lnTo>
                    <a:pt x="0" y="16976"/>
                  </a:lnTo>
                  <a:cubicBezTo>
                    <a:pt x="0" y="7600"/>
                    <a:pt x="7600" y="0"/>
                    <a:pt x="16976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5921"/>
              <a:ext cx="1081027" cy="66694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 Hydrogen internal combustion engine (ICE) Vehicle Market Leaders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Toyota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Yochai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AVL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Cummins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Mazda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87480" y="896588"/>
            <a:ext cx="9478686" cy="106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al Bold"/>
              </a:rPr>
              <a:t>JEEVAN FOUNDRY'S STRATEGIC MOVES TOWARDS  HYDROGEN COMBUSTION TECHNOLOGY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70905" y="3211380"/>
            <a:ext cx="3679012" cy="1161226"/>
            <a:chOff x="0" y="0"/>
            <a:chExt cx="1414615" cy="4465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14615" cy="446502"/>
            </a:xfrm>
            <a:custGeom>
              <a:avLst/>
              <a:gdLst/>
              <a:ahLst/>
              <a:cxnLst/>
              <a:rect l="l" t="t" r="r" b="b"/>
              <a:pathLst>
                <a:path w="1414615" h="446502">
                  <a:moveTo>
                    <a:pt x="0" y="0"/>
                  </a:moveTo>
                  <a:lnTo>
                    <a:pt x="1414615" y="0"/>
                  </a:lnTo>
                  <a:lnTo>
                    <a:pt x="1414615" y="446502"/>
                  </a:lnTo>
                  <a:lnTo>
                    <a:pt x="0" y="446502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414615" cy="475077"/>
            </a:xfrm>
            <a:prstGeom prst="rect">
              <a:avLst/>
            </a:prstGeom>
          </p:spPr>
          <p:txBody>
            <a:bodyPr lIns="15630" tIns="15630" rIns="15630" bIns="1563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Invest in R&amp;D to </a:t>
              </a: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develop advanced casting techniques(HPDC) </a:t>
              </a: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and materials suitable for hydrogen combustion engine components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828192" y="3123986"/>
            <a:ext cx="3669232" cy="1503159"/>
            <a:chOff x="0" y="0"/>
            <a:chExt cx="1410855" cy="57797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10855" cy="577979"/>
            </a:xfrm>
            <a:custGeom>
              <a:avLst/>
              <a:gdLst/>
              <a:ahLst/>
              <a:cxnLst/>
              <a:rect l="l" t="t" r="r" b="b"/>
              <a:pathLst>
                <a:path w="1410855" h="577979">
                  <a:moveTo>
                    <a:pt x="0" y="0"/>
                  </a:moveTo>
                  <a:lnTo>
                    <a:pt x="1410855" y="0"/>
                  </a:lnTo>
                  <a:lnTo>
                    <a:pt x="1410855" y="577979"/>
                  </a:lnTo>
                  <a:lnTo>
                    <a:pt x="0" y="577979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410855" cy="606554"/>
            </a:xfrm>
            <a:prstGeom prst="rect">
              <a:avLst/>
            </a:prstGeom>
          </p:spPr>
          <p:txBody>
            <a:bodyPr lIns="15630" tIns="15630" rIns="15630" bIns="1563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Offer </a:t>
              </a: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specialized</a:t>
              </a: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 casting services for </a:t>
              </a: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hydrogen engine components,</a:t>
              </a: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 including cylinder heads, engine blocks, pistons, and fuel injection systems.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12949917" y="3830444"/>
            <a:ext cx="922242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29" name="Group 29"/>
          <p:cNvGrpSpPr/>
          <p:nvPr/>
        </p:nvGrpSpPr>
        <p:grpSpPr>
          <a:xfrm>
            <a:off x="13287816" y="6456557"/>
            <a:ext cx="3490100" cy="2207455"/>
            <a:chOff x="-10455" y="-28575"/>
            <a:chExt cx="1341977" cy="848788"/>
          </a:xfrm>
        </p:grpSpPr>
        <p:sp>
          <p:nvSpPr>
            <p:cNvPr id="30" name="Freeform 30"/>
            <p:cNvSpPr/>
            <p:nvPr/>
          </p:nvSpPr>
          <p:spPr>
            <a:xfrm>
              <a:off x="-10455" y="-19747"/>
              <a:ext cx="1331522" cy="820213"/>
            </a:xfrm>
            <a:custGeom>
              <a:avLst/>
              <a:gdLst/>
              <a:ahLst/>
              <a:cxnLst/>
              <a:rect l="l" t="t" r="r" b="b"/>
              <a:pathLst>
                <a:path w="1331522" h="820213">
                  <a:moveTo>
                    <a:pt x="0" y="0"/>
                  </a:moveTo>
                  <a:lnTo>
                    <a:pt x="1331522" y="0"/>
                  </a:lnTo>
                  <a:lnTo>
                    <a:pt x="1331522" y="820213"/>
                  </a:lnTo>
                  <a:lnTo>
                    <a:pt x="0" y="820213"/>
                  </a:ln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331522" cy="848788"/>
            </a:xfrm>
            <a:prstGeom prst="rect">
              <a:avLst/>
            </a:prstGeom>
          </p:spPr>
          <p:txBody>
            <a:bodyPr lIns="15630" tIns="15630" rIns="15630" bIns="1563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Provide </a:t>
              </a: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training</a:t>
              </a: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 and certification programs for employees to </a:t>
              </a: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enhance </a:t>
              </a:r>
              <a:r>
                <a:rPr lang="en-US" sz="1599" dirty="0">
                  <a:solidFill>
                    <a:srgbClr val="000001"/>
                  </a:solidFill>
                  <a:latin typeface="Canva Sans"/>
                </a:rPr>
                <a:t>their skills in casting techniques and </a:t>
              </a:r>
              <a:r>
                <a:rPr lang="en-US" sz="1599" dirty="0">
                  <a:solidFill>
                    <a:srgbClr val="D81313"/>
                  </a:solidFill>
                  <a:latin typeface="Canva Sans"/>
                </a:rPr>
                <a:t>hydrogen engine technology.</a:t>
              </a:r>
              <a:endParaRPr lang="en-US" sz="1599" dirty="0">
                <a:solidFill>
                  <a:srgbClr val="000001"/>
                </a:solidFill>
                <a:latin typeface="Canva Sans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326310" y="2058670"/>
            <a:ext cx="3400409" cy="1122916"/>
            <a:chOff x="0" y="-66675"/>
            <a:chExt cx="861135" cy="284373"/>
          </a:xfrm>
        </p:grpSpPr>
        <p:sp>
          <p:nvSpPr>
            <p:cNvPr id="33" name="Freeform 33"/>
            <p:cNvSpPr/>
            <p:nvPr/>
          </p:nvSpPr>
          <p:spPr>
            <a:xfrm>
              <a:off x="7454" y="-12754"/>
              <a:ext cx="853681" cy="217698"/>
            </a:xfrm>
            <a:custGeom>
              <a:avLst/>
              <a:gdLst/>
              <a:ahLst/>
              <a:cxnLst/>
              <a:rect l="l" t="t" r="r" b="b"/>
              <a:pathLst>
                <a:path w="853681" h="217698">
                  <a:moveTo>
                    <a:pt x="108849" y="0"/>
                  </a:moveTo>
                  <a:lnTo>
                    <a:pt x="744832" y="0"/>
                  </a:lnTo>
                  <a:cubicBezTo>
                    <a:pt x="804947" y="0"/>
                    <a:pt x="853681" y="48733"/>
                    <a:pt x="853681" y="108849"/>
                  </a:cubicBezTo>
                  <a:lnTo>
                    <a:pt x="853681" y="108849"/>
                  </a:lnTo>
                  <a:cubicBezTo>
                    <a:pt x="853681" y="137717"/>
                    <a:pt x="842213" y="165403"/>
                    <a:pt x="821800" y="185817"/>
                  </a:cubicBezTo>
                  <a:cubicBezTo>
                    <a:pt x="801386" y="206230"/>
                    <a:pt x="773700" y="217698"/>
                    <a:pt x="744832" y="217698"/>
                  </a:cubicBezTo>
                  <a:lnTo>
                    <a:pt x="108849" y="217698"/>
                  </a:lnTo>
                  <a:cubicBezTo>
                    <a:pt x="79980" y="217698"/>
                    <a:pt x="52294" y="206230"/>
                    <a:pt x="31881" y="185817"/>
                  </a:cubicBezTo>
                  <a:cubicBezTo>
                    <a:pt x="11468" y="165403"/>
                    <a:pt x="0" y="137717"/>
                    <a:pt x="0" y="108849"/>
                  </a:cubicBezTo>
                  <a:lnTo>
                    <a:pt x="0" y="108849"/>
                  </a:lnTo>
                  <a:cubicBezTo>
                    <a:pt x="0" y="79980"/>
                    <a:pt x="11468" y="52294"/>
                    <a:pt x="31881" y="31881"/>
                  </a:cubicBezTo>
                  <a:cubicBezTo>
                    <a:pt x="52294" y="11468"/>
                    <a:pt x="79980" y="0"/>
                    <a:pt x="108849" y="0"/>
                  </a:cubicBezTo>
                  <a:close/>
                </a:path>
              </a:pathLst>
            </a:custGeom>
            <a:solidFill>
              <a:srgbClr val="5D72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853681" cy="284373"/>
            </a:xfrm>
            <a:prstGeom prst="rect">
              <a:avLst/>
            </a:prstGeom>
          </p:spPr>
          <p:txBody>
            <a:bodyPr lIns="52832" tIns="52832" rIns="52832" bIns="52832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Research and Development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102442" y="2082081"/>
            <a:ext cx="3209547" cy="1026584"/>
            <a:chOff x="0" y="-46109"/>
            <a:chExt cx="812800" cy="25997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193302"/>
            </a:xfrm>
            <a:custGeom>
              <a:avLst/>
              <a:gdLst/>
              <a:ahLst/>
              <a:cxnLst/>
              <a:rect l="l" t="t" r="r" b="b"/>
              <a:pathLst>
                <a:path w="812800" h="193302">
                  <a:moveTo>
                    <a:pt x="96651" y="0"/>
                  </a:moveTo>
                  <a:lnTo>
                    <a:pt x="716149" y="0"/>
                  </a:lnTo>
                  <a:cubicBezTo>
                    <a:pt x="769528" y="0"/>
                    <a:pt x="812800" y="43272"/>
                    <a:pt x="812800" y="96651"/>
                  </a:cubicBezTo>
                  <a:lnTo>
                    <a:pt x="812800" y="96651"/>
                  </a:lnTo>
                  <a:cubicBezTo>
                    <a:pt x="812800" y="122284"/>
                    <a:pt x="802617" y="146868"/>
                    <a:pt x="784492" y="164993"/>
                  </a:cubicBezTo>
                  <a:cubicBezTo>
                    <a:pt x="766366" y="183119"/>
                    <a:pt x="741783" y="193302"/>
                    <a:pt x="716149" y="193302"/>
                  </a:cubicBezTo>
                  <a:lnTo>
                    <a:pt x="96651" y="193302"/>
                  </a:lnTo>
                  <a:cubicBezTo>
                    <a:pt x="43272" y="193302"/>
                    <a:pt x="0" y="150030"/>
                    <a:pt x="0" y="96651"/>
                  </a:cubicBezTo>
                  <a:lnTo>
                    <a:pt x="0" y="96651"/>
                  </a:lnTo>
                  <a:cubicBezTo>
                    <a:pt x="0" y="43272"/>
                    <a:pt x="43272" y="0"/>
                    <a:pt x="96651" y="0"/>
                  </a:cubicBezTo>
                  <a:close/>
                </a:path>
              </a:pathLst>
            </a:custGeom>
            <a:solidFill>
              <a:srgbClr val="5D72B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6109"/>
              <a:ext cx="812800" cy="259977"/>
            </a:xfrm>
            <a:prstGeom prst="rect">
              <a:avLst/>
            </a:prstGeom>
          </p:spPr>
          <p:txBody>
            <a:bodyPr lIns="52832" tIns="52832" rIns="52832" bIns="52832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Specialized Casting Services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326822" y="5535203"/>
            <a:ext cx="3229141" cy="1026584"/>
            <a:chOff x="-4962" y="-41961"/>
            <a:chExt cx="817762" cy="25997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193302"/>
            </a:xfrm>
            <a:custGeom>
              <a:avLst/>
              <a:gdLst/>
              <a:ahLst/>
              <a:cxnLst/>
              <a:rect l="l" t="t" r="r" b="b"/>
              <a:pathLst>
                <a:path w="812800" h="193302">
                  <a:moveTo>
                    <a:pt x="96651" y="0"/>
                  </a:moveTo>
                  <a:lnTo>
                    <a:pt x="716149" y="0"/>
                  </a:lnTo>
                  <a:cubicBezTo>
                    <a:pt x="769528" y="0"/>
                    <a:pt x="812800" y="43272"/>
                    <a:pt x="812800" y="96651"/>
                  </a:cubicBezTo>
                  <a:lnTo>
                    <a:pt x="812800" y="96651"/>
                  </a:lnTo>
                  <a:cubicBezTo>
                    <a:pt x="812800" y="122284"/>
                    <a:pt x="802617" y="146868"/>
                    <a:pt x="784492" y="164993"/>
                  </a:cubicBezTo>
                  <a:cubicBezTo>
                    <a:pt x="766366" y="183119"/>
                    <a:pt x="741783" y="193302"/>
                    <a:pt x="716149" y="193302"/>
                  </a:cubicBezTo>
                  <a:lnTo>
                    <a:pt x="96651" y="193302"/>
                  </a:lnTo>
                  <a:cubicBezTo>
                    <a:pt x="43272" y="193302"/>
                    <a:pt x="0" y="150030"/>
                    <a:pt x="0" y="96651"/>
                  </a:cubicBezTo>
                  <a:lnTo>
                    <a:pt x="0" y="96651"/>
                  </a:lnTo>
                  <a:cubicBezTo>
                    <a:pt x="0" y="43272"/>
                    <a:pt x="43272" y="0"/>
                    <a:pt x="96651" y="0"/>
                  </a:cubicBezTo>
                  <a:close/>
                </a:path>
              </a:pathLst>
            </a:custGeom>
            <a:solidFill>
              <a:srgbClr val="5D72B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-4962" y="-41961"/>
              <a:ext cx="812800" cy="259977"/>
            </a:xfrm>
            <a:prstGeom prst="rect">
              <a:avLst/>
            </a:prstGeom>
          </p:spPr>
          <p:txBody>
            <a:bodyPr lIns="52832" tIns="52832" rIns="52832" bIns="52832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Training and Certification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14941664" y="4590754"/>
            <a:ext cx="9525" cy="1110142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42" name="Freeform 42"/>
          <p:cNvSpPr/>
          <p:nvPr/>
        </p:nvSpPr>
        <p:spPr>
          <a:xfrm>
            <a:off x="8810018" y="7585919"/>
            <a:ext cx="3789829" cy="2156185"/>
          </a:xfrm>
          <a:custGeom>
            <a:avLst/>
            <a:gdLst/>
            <a:ahLst/>
            <a:cxnLst/>
            <a:rect l="l" t="t" r="r" b="b"/>
            <a:pathLst>
              <a:path w="3789829" h="2156185">
                <a:moveTo>
                  <a:pt x="0" y="0"/>
                </a:moveTo>
                <a:lnTo>
                  <a:pt x="3789829" y="0"/>
                </a:lnTo>
                <a:lnTo>
                  <a:pt x="3789829" y="2156185"/>
                </a:lnTo>
                <a:lnTo>
                  <a:pt x="0" y="215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557" b="-20606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2991" y="-200025"/>
            <a:ext cx="10203359" cy="100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Canva Sans Bold"/>
              </a:rPr>
              <a:t>Electrifying the Road Ahead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0" y="781598"/>
            <a:ext cx="18288000" cy="538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flipH="1" flipV="1">
            <a:off x="40" y="5927793"/>
            <a:ext cx="18287960" cy="2468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458493" y="866780"/>
            <a:ext cx="7777612" cy="4956239"/>
          </a:xfrm>
          <a:custGeom>
            <a:avLst/>
            <a:gdLst/>
            <a:ahLst/>
            <a:cxnLst/>
            <a:rect l="l" t="t" r="r" b="b"/>
            <a:pathLst>
              <a:path w="7777612" h="4956239">
                <a:moveTo>
                  <a:pt x="0" y="0"/>
                </a:moveTo>
                <a:lnTo>
                  <a:pt x="7777612" y="0"/>
                </a:lnTo>
                <a:lnTo>
                  <a:pt x="7777612" y="4956239"/>
                </a:lnTo>
                <a:lnTo>
                  <a:pt x="0" y="4956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7" r="-3077" b="-846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31855" y="971544"/>
            <a:ext cx="10083257" cy="4803844"/>
            <a:chOff x="0" y="0"/>
            <a:chExt cx="13444343" cy="6405126"/>
          </a:xfrm>
        </p:grpSpPr>
        <p:grpSp>
          <p:nvGrpSpPr>
            <p:cNvPr id="7" name="Group 7"/>
            <p:cNvGrpSpPr/>
            <p:nvPr/>
          </p:nvGrpSpPr>
          <p:grpSpPr>
            <a:xfrm>
              <a:off x="4968827" y="0"/>
              <a:ext cx="4414382" cy="769004"/>
              <a:chOff x="0" y="0"/>
              <a:chExt cx="1193671" cy="2079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93671" cy="207943"/>
              </a:xfrm>
              <a:custGeom>
                <a:avLst/>
                <a:gdLst/>
                <a:ahLst/>
                <a:cxnLst/>
                <a:rect l="l" t="t" r="r" b="b"/>
                <a:pathLst>
                  <a:path w="1193671" h="207943">
                    <a:moveTo>
                      <a:pt x="53783" y="0"/>
                    </a:moveTo>
                    <a:lnTo>
                      <a:pt x="1139888" y="0"/>
                    </a:lnTo>
                    <a:cubicBezTo>
                      <a:pt x="1154152" y="0"/>
                      <a:pt x="1167832" y="5666"/>
                      <a:pt x="1177918" y="15753"/>
                    </a:cubicBezTo>
                    <a:cubicBezTo>
                      <a:pt x="1188005" y="25839"/>
                      <a:pt x="1193671" y="39519"/>
                      <a:pt x="1193671" y="53783"/>
                    </a:cubicBezTo>
                    <a:lnTo>
                      <a:pt x="1193671" y="154159"/>
                    </a:lnTo>
                    <a:cubicBezTo>
                      <a:pt x="1193671" y="183863"/>
                      <a:pt x="1169592" y="207943"/>
                      <a:pt x="1139888" y="207943"/>
                    </a:cubicBezTo>
                    <a:lnTo>
                      <a:pt x="53783" y="207943"/>
                    </a:lnTo>
                    <a:cubicBezTo>
                      <a:pt x="24079" y="207943"/>
                      <a:pt x="0" y="183863"/>
                      <a:pt x="0" y="154159"/>
                    </a:cubicBezTo>
                    <a:lnTo>
                      <a:pt x="0" y="53783"/>
                    </a:lnTo>
                    <a:cubicBezTo>
                      <a:pt x="0" y="24079"/>
                      <a:pt x="24079" y="0"/>
                      <a:pt x="53783" y="0"/>
                    </a:cubicBezTo>
                    <a:close/>
                  </a:path>
                </a:pathLst>
              </a:custGeom>
              <a:solidFill>
                <a:srgbClr val="FF6300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193671" cy="255568"/>
              </a:xfrm>
              <a:prstGeom prst="rect">
                <a:avLst/>
              </a:prstGeom>
            </p:spPr>
            <p:txBody>
              <a:bodyPr lIns="39345" tIns="39345" rIns="39345" bIns="39345" rtlCol="0" anchor="ctr"/>
              <a:lstStyle/>
              <a:p>
                <a:pPr algn="ctr">
                  <a:lnSpc>
                    <a:spcPts val="2879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Arial Bold"/>
                  </a:rPr>
                  <a:t>ELECTRIC VEHICLE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826071" y="5319580"/>
              <a:ext cx="4386273" cy="1085546"/>
              <a:chOff x="0" y="0"/>
              <a:chExt cx="1957672" cy="4844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57672" cy="484498"/>
              </a:xfrm>
              <a:custGeom>
                <a:avLst/>
                <a:gdLst/>
                <a:ahLst/>
                <a:cxnLst/>
                <a:rect l="l" t="t" r="r" b="b"/>
                <a:pathLst>
                  <a:path w="1957672" h="484498">
                    <a:moveTo>
                      <a:pt x="1754472" y="0"/>
                    </a:moveTo>
                    <a:cubicBezTo>
                      <a:pt x="1866696" y="0"/>
                      <a:pt x="1957672" y="108459"/>
                      <a:pt x="1957672" y="242249"/>
                    </a:cubicBezTo>
                    <a:cubicBezTo>
                      <a:pt x="1957672" y="376040"/>
                      <a:pt x="1866696" y="484498"/>
                      <a:pt x="1754472" y="484498"/>
                    </a:cubicBezTo>
                    <a:lnTo>
                      <a:pt x="203200" y="484498"/>
                    </a:lnTo>
                    <a:cubicBezTo>
                      <a:pt x="90976" y="484498"/>
                      <a:pt x="0" y="376040"/>
                      <a:pt x="0" y="242249"/>
                    </a:cubicBezTo>
                    <a:cubicBezTo>
                      <a:pt x="0" y="10845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7B9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957672" cy="532123"/>
              </a:xfrm>
              <a:prstGeom prst="rect">
                <a:avLst/>
              </a:prstGeom>
            </p:spPr>
            <p:txBody>
              <a:bodyPr lIns="39345" tIns="39345" rIns="39345" bIns="39345" rtlCol="0" anchor="ctr"/>
              <a:lstStyle/>
              <a:p>
                <a:pPr algn="ctr">
                  <a:lnSpc>
                    <a:spcPts val="2519"/>
                  </a:lnSpc>
                </a:pPr>
                <a:r>
                  <a:rPr lang="en-US" sz="2099">
                    <a:solidFill>
                      <a:srgbClr val="000000"/>
                    </a:solidFill>
                    <a:latin typeface="Arial Bold"/>
                  </a:rPr>
                  <a:t>Hybrid Electric Vehicle</a:t>
                </a:r>
              </a:p>
              <a:p>
                <a:pPr algn="ctr">
                  <a:lnSpc>
                    <a:spcPts val="2519"/>
                  </a:lnSpc>
                </a:pPr>
                <a:r>
                  <a:rPr lang="en-US" sz="2099">
                    <a:solidFill>
                      <a:srgbClr val="000000"/>
                    </a:solidFill>
                    <a:latin typeface="Arial"/>
                  </a:rPr>
                  <a:t>(HEV)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6234010" y="4013752"/>
              <a:ext cx="4386273" cy="1085546"/>
              <a:chOff x="0" y="0"/>
              <a:chExt cx="1957672" cy="4844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57672" cy="484498"/>
              </a:xfrm>
              <a:custGeom>
                <a:avLst/>
                <a:gdLst/>
                <a:ahLst/>
                <a:cxnLst/>
                <a:rect l="l" t="t" r="r" b="b"/>
                <a:pathLst>
                  <a:path w="1957672" h="484498">
                    <a:moveTo>
                      <a:pt x="1754472" y="0"/>
                    </a:moveTo>
                    <a:cubicBezTo>
                      <a:pt x="1866696" y="0"/>
                      <a:pt x="1957672" y="108459"/>
                      <a:pt x="1957672" y="242249"/>
                    </a:cubicBezTo>
                    <a:cubicBezTo>
                      <a:pt x="1957672" y="376040"/>
                      <a:pt x="1866696" y="484498"/>
                      <a:pt x="1754472" y="484498"/>
                    </a:cubicBezTo>
                    <a:lnTo>
                      <a:pt x="203200" y="484498"/>
                    </a:lnTo>
                    <a:cubicBezTo>
                      <a:pt x="90976" y="484498"/>
                      <a:pt x="0" y="376040"/>
                      <a:pt x="0" y="242249"/>
                    </a:cubicBezTo>
                    <a:cubicBezTo>
                      <a:pt x="0" y="10845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7B9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957672" cy="532123"/>
              </a:xfrm>
              <a:prstGeom prst="rect">
                <a:avLst/>
              </a:prstGeom>
            </p:spPr>
            <p:txBody>
              <a:bodyPr lIns="39345" tIns="39345" rIns="39345" bIns="39345" rtlCol="0" anchor="ctr"/>
              <a:lstStyle/>
              <a:p>
                <a:pPr algn="ctr">
                  <a:lnSpc>
                    <a:spcPts val="2519"/>
                  </a:lnSpc>
                </a:pPr>
                <a:r>
                  <a:rPr lang="en-US" sz="2099">
                    <a:solidFill>
                      <a:srgbClr val="000000"/>
                    </a:solidFill>
                    <a:latin typeface="Arial Bold"/>
                  </a:rPr>
                  <a:t>Plug-in Hybrid Electric Vehicle </a:t>
                </a:r>
                <a:r>
                  <a:rPr lang="en-US" sz="2099">
                    <a:solidFill>
                      <a:srgbClr val="000000"/>
                    </a:solidFill>
                    <a:latin typeface="Arial"/>
                  </a:rPr>
                  <a:t>(PHEV)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8750996" y="1810607"/>
              <a:ext cx="4693347" cy="1161543"/>
              <a:chOff x="0" y="0"/>
              <a:chExt cx="1957672" cy="48449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57672" cy="484498"/>
              </a:xfrm>
              <a:custGeom>
                <a:avLst/>
                <a:gdLst/>
                <a:ahLst/>
                <a:cxnLst/>
                <a:rect l="l" t="t" r="r" b="b"/>
                <a:pathLst>
                  <a:path w="1957672" h="484498">
                    <a:moveTo>
                      <a:pt x="1754472" y="0"/>
                    </a:moveTo>
                    <a:cubicBezTo>
                      <a:pt x="1866696" y="0"/>
                      <a:pt x="1957672" y="108459"/>
                      <a:pt x="1957672" y="242249"/>
                    </a:cubicBezTo>
                    <a:cubicBezTo>
                      <a:pt x="1957672" y="376040"/>
                      <a:pt x="1866696" y="484498"/>
                      <a:pt x="1754472" y="484498"/>
                    </a:cubicBezTo>
                    <a:lnTo>
                      <a:pt x="203200" y="484498"/>
                    </a:lnTo>
                    <a:cubicBezTo>
                      <a:pt x="90976" y="484498"/>
                      <a:pt x="0" y="376040"/>
                      <a:pt x="0" y="242249"/>
                    </a:cubicBezTo>
                    <a:cubicBezTo>
                      <a:pt x="0" y="10845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7B9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1957672" cy="532123"/>
              </a:xfrm>
              <a:prstGeom prst="rect">
                <a:avLst/>
              </a:prstGeom>
            </p:spPr>
            <p:txBody>
              <a:bodyPr lIns="39345" tIns="39345" rIns="39345" bIns="39345" rtlCol="0" anchor="ctr"/>
              <a:lstStyle/>
              <a:p>
                <a:pPr algn="ctr">
                  <a:lnSpc>
                    <a:spcPts val="2519"/>
                  </a:lnSpc>
                </a:pPr>
                <a:r>
                  <a:rPr lang="en-US" sz="2099">
                    <a:solidFill>
                      <a:srgbClr val="000000"/>
                    </a:solidFill>
                    <a:latin typeface="Arial Bold"/>
                  </a:rPr>
                  <a:t>Fuel Cell Electric Vehicle </a:t>
                </a:r>
                <a:r>
                  <a:rPr lang="en-US" sz="2099">
                    <a:solidFill>
                      <a:srgbClr val="000000"/>
                    </a:solidFill>
                    <a:latin typeface="Arial"/>
                  </a:rPr>
                  <a:t>(FCEV)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2761037"/>
              <a:ext cx="4693347" cy="1161543"/>
              <a:chOff x="0" y="0"/>
              <a:chExt cx="1957672" cy="48449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57672" cy="484498"/>
              </a:xfrm>
              <a:custGeom>
                <a:avLst/>
                <a:gdLst/>
                <a:ahLst/>
                <a:cxnLst/>
                <a:rect l="l" t="t" r="r" b="b"/>
                <a:pathLst>
                  <a:path w="1957672" h="484498">
                    <a:moveTo>
                      <a:pt x="1754472" y="0"/>
                    </a:moveTo>
                    <a:cubicBezTo>
                      <a:pt x="1866696" y="0"/>
                      <a:pt x="1957672" y="108459"/>
                      <a:pt x="1957672" y="242249"/>
                    </a:cubicBezTo>
                    <a:cubicBezTo>
                      <a:pt x="1957672" y="376040"/>
                      <a:pt x="1866696" y="484498"/>
                      <a:pt x="1754472" y="484498"/>
                    </a:cubicBezTo>
                    <a:lnTo>
                      <a:pt x="203200" y="484498"/>
                    </a:lnTo>
                    <a:cubicBezTo>
                      <a:pt x="90976" y="484498"/>
                      <a:pt x="0" y="376040"/>
                      <a:pt x="0" y="242249"/>
                    </a:cubicBezTo>
                    <a:cubicBezTo>
                      <a:pt x="0" y="10845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7B9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957672" cy="532123"/>
              </a:xfrm>
              <a:prstGeom prst="rect">
                <a:avLst/>
              </a:prstGeom>
            </p:spPr>
            <p:txBody>
              <a:bodyPr lIns="39345" tIns="39345" rIns="39345" bIns="39345" rtlCol="0" anchor="ctr"/>
              <a:lstStyle/>
              <a:p>
                <a:pPr algn="ctr">
                  <a:lnSpc>
                    <a:spcPts val="2519"/>
                  </a:lnSpc>
                </a:pPr>
                <a:r>
                  <a:rPr lang="en-US" sz="2099">
                    <a:solidFill>
                      <a:srgbClr val="000000"/>
                    </a:solidFill>
                    <a:latin typeface="Arial Bold"/>
                  </a:rPr>
                  <a:t> Battery Electric Vehicle</a:t>
                </a:r>
              </a:p>
              <a:p>
                <a:pPr algn="ctr">
                  <a:lnSpc>
                    <a:spcPts val="2519"/>
                  </a:lnSpc>
                </a:pPr>
                <a:r>
                  <a:rPr lang="en-US" sz="2099">
                    <a:solidFill>
                      <a:srgbClr val="000000"/>
                    </a:solidFill>
                    <a:latin typeface="Arial"/>
                  </a:rPr>
                  <a:t>(BEV)</a:t>
                </a:r>
              </a:p>
            </p:txBody>
          </p:sp>
        </p:grpSp>
        <p:sp>
          <p:nvSpPr>
            <p:cNvPr id="22" name="AutoShape 22"/>
            <p:cNvSpPr/>
            <p:nvPr/>
          </p:nvSpPr>
          <p:spPr>
            <a:xfrm flipH="1">
              <a:off x="2346673" y="769004"/>
              <a:ext cx="4829345" cy="1992033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176018" y="769004"/>
              <a:ext cx="3921651" cy="1041603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7176018" y="769004"/>
              <a:ext cx="1251128" cy="3244748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5019208" y="769004"/>
              <a:ext cx="2156811" cy="4550576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6769" y="6381184"/>
            <a:ext cx="6320359" cy="168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Arial"/>
              </a:rPr>
              <a:t>The </a:t>
            </a:r>
            <a:r>
              <a:rPr lang="en-US" sz="1599" dirty="0">
                <a:solidFill>
                  <a:srgbClr val="ED0000"/>
                </a:solidFill>
                <a:latin typeface="Arial Bold"/>
              </a:rPr>
              <a:t>global electric vehicle</a:t>
            </a:r>
            <a:r>
              <a:rPr lang="en-US" sz="1599" dirty="0">
                <a:solidFill>
                  <a:srgbClr val="000000"/>
                </a:solidFill>
                <a:latin typeface="Arial"/>
              </a:rPr>
              <a:t> market size is estimated at </a:t>
            </a:r>
            <a:r>
              <a:rPr lang="en-US" sz="1599" dirty="0">
                <a:solidFill>
                  <a:srgbClr val="ED0000"/>
                </a:solidFill>
                <a:latin typeface="Arial Bold"/>
              </a:rPr>
              <a:t>USD 384.65</a:t>
            </a:r>
            <a:r>
              <a:rPr lang="en-US" sz="1599" dirty="0">
                <a:solidFill>
                  <a:srgbClr val="ED0000"/>
                </a:solidFill>
                <a:latin typeface="Arial"/>
              </a:rPr>
              <a:t> </a:t>
            </a:r>
            <a:r>
              <a:rPr lang="en-US" sz="1599" dirty="0">
                <a:solidFill>
                  <a:srgbClr val="ED0000"/>
                </a:solidFill>
                <a:latin typeface="Arial Bold"/>
              </a:rPr>
              <a:t>billion in 2022</a:t>
            </a:r>
            <a:r>
              <a:rPr lang="en-US" sz="1599" dirty="0">
                <a:solidFill>
                  <a:srgbClr val="ED0000"/>
                </a:solidFill>
                <a:latin typeface="Arial"/>
              </a:rPr>
              <a:t> </a:t>
            </a:r>
            <a:r>
              <a:rPr lang="en-US" sz="1599" dirty="0">
                <a:solidFill>
                  <a:srgbClr val="000000"/>
                </a:solidFill>
                <a:latin typeface="Arial"/>
              </a:rPr>
              <a:t>and is projected to grow from </a:t>
            </a:r>
            <a:r>
              <a:rPr lang="en-US" sz="1599" dirty="0">
                <a:solidFill>
                  <a:srgbClr val="ED0000"/>
                </a:solidFill>
                <a:latin typeface="Arial Bold"/>
              </a:rPr>
              <a:t>USD 500.48 billion</a:t>
            </a:r>
            <a:r>
              <a:rPr lang="en-US" sz="1599" dirty="0">
                <a:solidFill>
                  <a:srgbClr val="000000"/>
                </a:solidFill>
                <a:latin typeface="Arial"/>
              </a:rPr>
              <a:t> in 2023 to</a:t>
            </a:r>
            <a:r>
              <a:rPr lang="en-US" sz="1599" dirty="0">
                <a:solidFill>
                  <a:srgbClr val="ED0000"/>
                </a:solidFill>
                <a:latin typeface="Arial"/>
              </a:rPr>
              <a:t> </a:t>
            </a:r>
            <a:r>
              <a:rPr lang="en-US" sz="1599" dirty="0">
                <a:solidFill>
                  <a:srgbClr val="ED0000"/>
                </a:solidFill>
                <a:latin typeface="Arial Bold"/>
              </a:rPr>
              <a:t>USD 1,579.10 billion by 2030</a:t>
            </a:r>
            <a:r>
              <a:rPr lang="en-US" sz="1599" dirty="0">
                <a:solidFill>
                  <a:srgbClr val="000000"/>
                </a:solidFill>
                <a:latin typeface="Arial"/>
              </a:rPr>
              <a:t>, exhibiting a CAGR of 17.8% during the forecast period of 2023-2030.</a:t>
            </a:r>
          </a:p>
          <a:p>
            <a:pPr algn="just">
              <a:lnSpc>
                <a:spcPts val="2239"/>
              </a:lnSpc>
            </a:pPr>
            <a:endParaRPr lang="en-US" sz="1599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2239"/>
              </a:lnSpc>
            </a:pPr>
            <a:endParaRPr lang="en-US" sz="1599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53" y="7131131"/>
            <a:ext cx="6767567" cy="3550434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784255" y="5915198"/>
            <a:ext cx="3405386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al Bold"/>
              </a:rPr>
              <a:t>Global market analysis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010" y="9882956"/>
            <a:ext cx="684934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League Spartan"/>
              </a:rPr>
              <a:t>Page 8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9532" y="6141893"/>
            <a:ext cx="6351208" cy="4451306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363200" y="6023044"/>
            <a:ext cx="7062887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al Bold"/>
              </a:rPr>
              <a:t>Who Leads the Charge Towards Electric Mobility</a:t>
            </a:r>
          </a:p>
          <a:p>
            <a:pPr algn="ctr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Arial Bold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9361460" y="6572274"/>
            <a:ext cx="2994249" cy="3310681"/>
            <a:chOff x="0" y="-39579"/>
            <a:chExt cx="788609" cy="7195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88609" cy="655458"/>
            </a:xfrm>
            <a:custGeom>
              <a:avLst/>
              <a:gdLst/>
              <a:ahLst/>
              <a:cxnLst/>
              <a:rect l="l" t="t" r="r" b="b"/>
              <a:pathLst>
                <a:path w="788609" h="655458">
                  <a:moveTo>
                    <a:pt x="43955" y="0"/>
                  </a:moveTo>
                  <a:lnTo>
                    <a:pt x="744654" y="0"/>
                  </a:lnTo>
                  <a:cubicBezTo>
                    <a:pt x="768929" y="0"/>
                    <a:pt x="788609" y="19679"/>
                    <a:pt x="788609" y="43955"/>
                  </a:cubicBezTo>
                  <a:lnTo>
                    <a:pt x="788609" y="611503"/>
                  </a:lnTo>
                  <a:cubicBezTo>
                    <a:pt x="788609" y="623160"/>
                    <a:pt x="783978" y="634341"/>
                    <a:pt x="775735" y="642584"/>
                  </a:cubicBezTo>
                  <a:cubicBezTo>
                    <a:pt x="767491" y="650827"/>
                    <a:pt x="756311" y="655458"/>
                    <a:pt x="744654" y="655458"/>
                  </a:cubicBezTo>
                  <a:lnTo>
                    <a:pt x="43955" y="655458"/>
                  </a:lnTo>
                  <a:cubicBezTo>
                    <a:pt x="32298" y="655458"/>
                    <a:pt x="21117" y="650827"/>
                    <a:pt x="12874" y="642584"/>
                  </a:cubicBezTo>
                  <a:cubicBezTo>
                    <a:pt x="4631" y="634341"/>
                    <a:pt x="0" y="623160"/>
                    <a:pt x="0" y="611503"/>
                  </a:cubicBezTo>
                  <a:lnTo>
                    <a:pt x="0" y="43955"/>
                  </a:lnTo>
                  <a:cubicBezTo>
                    <a:pt x="0" y="32298"/>
                    <a:pt x="4631" y="21117"/>
                    <a:pt x="12874" y="12874"/>
                  </a:cubicBezTo>
                  <a:cubicBezTo>
                    <a:pt x="21117" y="4631"/>
                    <a:pt x="32298" y="0"/>
                    <a:pt x="43955" y="0"/>
                  </a:cubicBez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9579"/>
              <a:ext cx="788609" cy="719595"/>
            </a:xfrm>
            <a:prstGeom prst="rect">
              <a:avLst/>
            </a:prstGeom>
          </p:spPr>
          <p:txBody>
            <a:bodyPr lIns="177800" tIns="177800" rIns="177800" bIns="177800" rtlCol="0" anchor="ctr"/>
            <a:lstStyle/>
            <a:p>
              <a:pPr algn="just">
                <a:lnSpc>
                  <a:spcPts val="2239"/>
                </a:lnSpc>
              </a:pP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China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tops global plug-in car numbers, owning 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20.41 million units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as of December 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2023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, almost half of the global fleet.</a:t>
              </a:r>
            </a:p>
            <a:p>
              <a:pPr algn="just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By 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2026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, 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over 50%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of China's new passenger vehicle 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sales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are projected to be 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electric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770120" y="7313022"/>
            <a:ext cx="2132824" cy="2371221"/>
            <a:chOff x="0" y="0"/>
            <a:chExt cx="561731" cy="55584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61731" cy="555841"/>
            </a:xfrm>
            <a:custGeom>
              <a:avLst/>
              <a:gdLst/>
              <a:ahLst/>
              <a:cxnLst/>
              <a:rect l="l" t="t" r="r" b="b"/>
              <a:pathLst>
                <a:path w="561731" h="555841">
                  <a:moveTo>
                    <a:pt x="32669" y="0"/>
                  </a:moveTo>
                  <a:lnTo>
                    <a:pt x="529062" y="0"/>
                  </a:lnTo>
                  <a:cubicBezTo>
                    <a:pt x="537727" y="0"/>
                    <a:pt x="546036" y="3442"/>
                    <a:pt x="552163" y="9569"/>
                  </a:cubicBezTo>
                  <a:cubicBezTo>
                    <a:pt x="558290" y="15695"/>
                    <a:pt x="561731" y="24005"/>
                    <a:pt x="561731" y="32669"/>
                  </a:cubicBezTo>
                  <a:lnTo>
                    <a:pt x="561731" y="523172"/>
                  </a:lnTo>
                  <a:cubicBezTo>
                    <a:pt x="561731" y="531836"/>
                    <a:pt x="558290" y="540146"/>
                    <a:pt x="552163" y="546272"/>
                  </a:cubicBezTo>
                  <a:cubicBezTo>
                    <a:pt x="546036" y="552399"/>
                    <a:pt x="537727" y="555841"/>
                    <a:pt x="529062" y="555841"/>
                  </a:cubicBezTo>
                  <a:lnTo>
                    <a:pt x="32669" y="555841"/>
                  </a:lnTo>
                  <a:cubicBezTo>
                    <a:pt x="24005" y="555841"/>
                    <a:pt x="15695" y="552399"/>
                    <a:pt x="9569" y="546272"/>
                  </a:cubicBezTo>
                  <a:cubicBezTo>
                    <a:pt x="3442" y="540146"/>
                    <a:pt x="0" y="531836"/>
                    <a:pt x="0" y="523172"/>
                  </a:cubicBezTo>
                  <a:lnTo>
                    <a:pt x="0" y="32669"/>
                  </a:lnTo>
                  <a:cubicBezTo>
                    <a:pt x="0" y="24005"/>
                    <a:pt x="3442" y="15695"/>
                    <a:pt x="9569" y="9569"/>
                  </a:cubicBezTo>
                  <a:cubicBezTo>
                    <a:pt x="15695" y="3442"/>
                    <a:pt x="24005" y="0"/>
                    <a:pt x="32669" y="0"/>
                  </a:cubicBezTo>
                  <a:close/>
                </a:path>
              </a:pathLst>
            </a:custGeom>
            <a:solidFill>
              <a:srgbClr val="E1DC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36483"/>
              <a:ext cx="561731" cy="519358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 EV Market Leaders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BYD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 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Tesla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 Medium"/>
                </a:rPr>
                <a:t>Volkswagen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Nissan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BMW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 flipH="1">
            <a:off x="9124950" y="5969606"/>
            <a:ext cx="19050" cy="43655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9143999" y="-59886"/>
            <a:ext cx="19049" cy="103487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515475" y="1422326"/>
            <a:ext cx="8385968" cy="8365380"/>
            <a:chOff x="0" y="0"/>
            <a:chExt cx="11181290" cy="11153840"/>
          </a:xfrm>
        </p:grpSpPr>
        <p:grpSp>
          <p:nvGrpSpPr>
            <p:cNvPr id="4" name="Group 4"/>
            <p:cNvGrpSpPr/>
            <p:nvPr/>
          </p:nvGrpSpPr>
          <p:grpSpPr>
            <a:xfrm>
              <a:off x="78656" y="2784293"/>
              <a:ext cx="4548415" cy="1757792"/>
              <a:chOff x="0" y="0"/>
              <a:chExt cx="898452" cy="34721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98452" cy="347218"/>
              </a:xfrm>
              <a:custGeom>
                <a:avLst/>
                <a:gdLst/>
                <a:ahLst/>
                <a:cxnLst/>
                <a:rect l="l" t="t" r="r" b="b"/>
                <a:pathLst>
                  <a:path w="898452" h="347218">
                    <a:moveTo>
                      <a:pt x="115744" y="0"/>
                    </a:moveTo>
                    <a:lnTo>
                      <a:pt x="782709" y="0"/>
                    </a:lnTo>
                    <a:cubicBezTo>
                      <a:pt x="846632" y="0"/>
                      <a:pt x="898452" y="51820"/>
                      <a:pt x="898452" y="115744"/>
                    </a:cubicBezTo>
                    <a:lnTo>
                      <a:pt x="898452" y="231475"/>
                    </a:lnTo>
                    <a:cubicBezTo>
                      <a:pt x="898452" y="262172"/>
                      <a:pt x="886258" y="291612"/>
                      <a:pt x="864552" y="313318"/>
                    </a:cubicBezTo>
                    <a:cubicBezTo>
                      <a:pt x="842846" y="335024"/>
                      <a:pt x="813406" y="347218"/>
                      <a:pt x="782709" y="347218"/>
                    </a:cubicBezTo>
                    <a:lnTo>
                      <a:pt x="115744" y="347218"/>
                    </a:lnTo>
                    <a:cubicBezTo>
                      <a:pt x="85047" y="347218"/>
                      <a:pt x="55607" y="335024"/>
                      <a:pt x="33901" y="313318"/>
                    </a:cubicBezTo>
                    <a:cubicBezTo>
                      <a:pt x="12194" y="291612"/>
                      <a:pt x="0" y="262172"/>
                      <a:pt x="0" y="231475"/>
                    </a:cubicBezTo>
                    <a:lnTo>
                      <a:pt x="0" y="115744"/>
                    </a:lnTo>
                    <a:cubicBezTo>
                      <a:pt x="0" y="85047"/>
                      <a:pt x="12194" y="55607"/>
                      <a:pt x="33901" y="33901"/>
                    </a:cubicBezTo>
                    <a:cubicBezTo>
                      <a:pt x="55607" y="12194"/>
                      <a:pt x="85047" y="0"/>
                      <a:pt x="115744" y="0"/>
                    </a:cubicBezTo>
                    <a:close/>
                  </a:path>
                </a:pathLst>
              </a:custGeom>
              <a:solidFill>
                <a:srgbClr val="C9E3FB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76200"/>
                <a:ext cx="898452" cy="4234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dirty="0">
                    <a:solidFill>
                      <a:srgbClr val="000000"/>
                    </a:solidFill>
                    <a:latin typeface="Arial"/>
                  </a:rPr>
                  <a:t>EV HOUSING </a:t>
                </a:r>
              </a:p>
              <a:p>
                <a:pPr algn="ctr">
                  <a:lnSpc>
                    <a:spcPts val="2520"/>
                  </a:lnSpc>
                </a:pPr>
                <a:r>
                  <a:rPr lang="en-US" sz="1800" dirty="0">
                    <a:solidFill>
                      <a:srgbClr val="000000"/>
                    </a:solidFill>
                    <a:latin typeface="Arial"/>
                  </a:rPr>
                  <a:t>EQUIPMENTS</a:t>
                </a: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78656" y="9008822"/>
              <a:ext cx="6728216" cy="1453354"/>
              <a:chOff x="0" y="-15045"/>
              <a:chExt cx="1329030" cy="28708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29030" cy="272037"/>
              </a:xfrm>
              <a:custGeom>
                <a:avLst/>
                <a:gdLst/>
                <a:ahLst/>
                <a:cxnLst/>
                <a:rect l="l" t="t" r="r" b="b"/>
                <a:pathLst>
                  <a:path w="1329030" h="272037">
                    <a:moveTo>
                      <a:pt x="78245" y="0"/>
                    </a:moveTo>
                    <a:lnTo>
                      <a:pt x="1250785" y="0"/>
                    </a:lnTo>
                    <a:cubicBezTo>
                      <a:pt x="1271537" y="0"/>
                      <a:pt x="1291439" y="8244"/>
                      <a:pt x="1306113" y="22917"/>
                    </a:cubicBezTo>
                    <a:cubicBezTo>
                      <a:pt x="1320787" y="37591"/>
                      <a:pt x="1329030" y="57493"/>
                      <a:pt x="1329030" y="78245"/>
                    </a:cubicBezTo>
                    <a:lnTo>
                      <a:pt x="1329030" y="193792"/>
                    </a:lnTo>
                    <a:cubicBezTo>
                      <a:pt x="1329030" y="237006"/>
                      <a:pt x="1293999" y="272037"/>
                      <a:pt x="1250785" y="272037"/>
                    </a:cubicBezTo>
                    <a:lnTo>
                      <a:pt x="78245" y="272037"/>
                    </a:lnTo>
                    <a:cubicBezTo>
                      <a:pt x="57493" y="272037"/>
                      <a:pt x="37591" y="263793"/>
                      <a:pt x="22917" y="249120"/>
                    </a:cubicBezTo>
                    <a:cubicBezTo>
                      <a:pt x="8244" y="234446"/>
                      <a:pt x="0" y="214544"/>
                      <a:pt x="0" y="193792"/>
                    </a:cubicBezTo>
                    <a:lnTo>
                      <a:pt x="0" y="78245"/>
                    </a:lnTo>
                    <a:cubicBezTo>
                      <a:pt x="0" y="57493"/>
                      <a:pt x="8244" y="37591"/>
                      <a:pt x="22917" y="22917"/>
                    </a:cubicBezTo>
                    <a:cubicBezTo>
                      <a:pt x="37591" y="8244"/>
                      <a:pt x="57493" y="0"/>
                      <a:pt x="78245" y="0"/>
                    </a:cubicBezTo>
                    <a:close/>
                  </a:path>
                </a:pathLst>
              </a:custGeom>
              <a:solidFill>
                <a:srgbClr val="C9E3F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5045"/>
                <a:ext cx="1329030" cy="2870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dirty="0">
                    <a:solidFill>
                      <a:srgbClr val="000000"/>
                    </a:solidFill>
                    <a:latin typeface="Arial"/>
                  </a:rPr>
                  <a:t>      REGENERATIVE BRAKING &amp; SUSPENSION SYSTEMS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629973" y="5672527"/>
              <a:ext cx="5551317" cy="2215388"/>
              <a:chOff x="0" y="0"/>
              <a:chExt cx="1096556" cy="43760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6556" cy="437607"/>
              </a:xfrm>
              <a:custGeom>
                <a:avLst/>
                <a:gdLst/>
                <a:ahLst/>
                <a:cxnLst/>
                <a:rect l="l" t="t" r="r" b="b"/>
                <a:pathLst>
                  <a:path w="1096556" h="437607">
                    <a:moveTo>
                      <a:pt x="94833" y="0"/>
                    </a:moveTo>
                    <a:lnTo>
                      <a:pt x="1001723" y="0"/>
                    </a:lnTo>
                    <a:cubicBezTo>
                      <a:pt x="1026874" y="0"/>
                      <a:pt x="1050996" y="9991"/>
                      <a:pt x="1068780" y="27776"/>
                    </a:cubicBezTo>
                    <a:cubicBezTo>
                      <a:pt x="1086565" y="45561"/>
                      <a:pt x="1096556" y="69682"/>
                      <a:pt x="1096556" y="94833"/>
                    </a:cubicBezTo>
                    <a:lnTo>
                      <a:pt x="1096556" y="342774"/>
                    </a:lnTo>
                    <a:cubicBezTo>
                      <a:pt x="1096556" y="367925"/>
                      <a:pt x="1086565" y="392047"/>
                      <a:pt x="1068780" y="409831"/>
                    </a:cubicBezTo>
                    <a:cubicBezTo>
                      <a:pt x="1050996" y="427616"/>
                      <a:pt x="1026874" y="437607"/>
                      <a:pt x="1001723" y="437607"/>
                    </a:cubicBezTo>
                    <a:lnTo>
                      <a:pt x="94833" y="437607"/>
                    </a:lnTo>
                    <a:cubicBezTo>
                      <a:pt x="69682" y="437607"/>
                      <a:pt x="45561" y="427616"/>
                      <a:pt x="27776" y="409831"/>
                    </a:cubicBezTo>
                    <a:cubicBezTo>
                      <a:pt x="9991" y="392047"/>
                      <a:pt x="0" y="367925"/>
                      <a:pt x="0" y="342774"/>
                    </a:cubicBezTo>
                    <a:lnTo>
                      <a:pt x="0" y="94833"/>
                    </a:lnTo>
                    <a:cubicBezTo>
                      <a:pt x="0" y="69682"/>
                      <a:pt x="9991" y="45561"/>
                      <a:pt x="27776" y="27776"/>
                    </a:cubicBezTo>
                    <a:cubicBezTo>
                      <a:pt x="45561" y="9991"/>
                      <a:pt x="69682" y="0"/>
                      <a:pt x="94833" y="0"/>
                    </a:cubicBezTo>
                    <a:close/>
                  </a:path>
                </a:pathLst>
              </a:custGeom>
              <a:solidFill>
                <a:srgbClr val="C9E3F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841"/>
                <a:ext cx="1096556" cy="4357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dirty="0">
                    <a:solidFill>
                      <a:srgbClr val="000000"/>
                    </a:solidFill>
                    <a:latin typeface="Arial"/>
                  </a:rPr>
                  <a:t>HEAT EXCHANGERS AND COOLING FINS TO ENSURE EFFICIENT THERMAL MANAGEMENT WITHIN EV SYSTEMS.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629973" y="7278641"/>
              <a:ext cx="704125" cy="793418"/>
              <a:chOff x="0" y="0"/>
              <a:chExt cx="812800" cy="91587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91587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15874">
                    <a:moveTo>
                      <a:pt x="406400" y="0"/>
                    </a:moveTo>
                    <a:cubicBezTo>
                      <a:pt x="181951" y="0"/>
                      <a:pt x="0" y="205025"/>
                      <a:pt x="0" y="457937"/>
                    </a:cubicBezTo>
                    <a:cubicBezTo>
                      <a:pt x="0" y="710849"/>
                      <a:pt x="181951" y="915874"/>
                      <a:pt x="406400" y="915874"/>
                    </a:cubicBezTo>
                    <a:cubicBezTo>
                      <a:pt x="630849" y="915874"/>
                      <a:pt x="812800" y="710849"/>
                      <a:pt x="812800" y="457937"/>
                    </a:cubicBezTo>
                    <a:cubicBezTo>
                      <a:pt x="812800" y="20502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138"/>
                <a:ext cx="660400" cy="829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0F0F0"/>
                    </a:solidFill>
                    <a:latin typeface="Arial"/>
                  </a:rPr>
                  <a:t>3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2555264"/>
              <a:ext cx="704125" cy="793418"/>
              <a:chOff x="0" y="0"/>
              <a:chExt cx="812800" cy="91587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91587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15874">
                    <a:moveTo>
                      <a:pt x="406400" y="0"/>
                    </a:moveTo>
                    <a:cubicBezTo>
                      <a:pt x="181951" y="0"/>
                      <a:pt x="0" y="205025"/>
                      <a:pt x="0" y="457937"/>
                    </a:cubicBezTo>
                    <a:cubicBezTo>
                      <a:pt x="0" y="710849"/>
                      <a:pt x="181951" y="915874"/>
                      <a:pt x="406400" y="915874"/>
                    </a:cubicBezTo>
                    <a:cubicBezTo>
                      <a:pt x="630849" y="915874"/>
                      <a:pt x="812800" y="710849"/>
                      <a:pt x="812800" y="457937"/>
                    </a:cubicBezTo>
                    <a:cubicBezTo>
                      <a:pt x="812800" y="20502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138"/>
                <a:ext cx="660400" cy="829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0F0F0"/>
                    </a:solidFill>
                    <a:latin typeface="Arial"/>
                  </a:rPr>
                  <a:t>2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7226261" y="150545"/>
              <a:ext cx="3955029" cy="2143555"/>
              <a:chOff x="0" y="-47596"/>
              <a:chExt cx="781240" cy="42341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81240" cy="347218"/>
              </a:xfrm>
              <a:custGeom>
                <a:avLst/>
                <a:gdLst/>
                <a:ahLst/>
                <a:cxnLst/>
                <a:rect l="l" t="t" r="r" b="b"/>
                <a:pathLst>
                  <a:path w="781240" h="347218">
                    <a:moveTo>
                      <a:pt x="133109" y="0"/>
                    </a:moveTo>
                    <a:lnTo>
                      <a:pt x="648131" y="0"/>
                    </a:lnTo>
                    <a:cubicBezTo>
                      <a:pt x="721645" y="0"/>
                      <a:pt x="781240" y="59595"/>
                      <a:pt x="781240" y="133109"/>
                    </a:cubicBezTo>
                    <a:lnTo>
                      <a:pt x="781240" y="214109"/>
                    </a:lnTo>
                    <a:cubicBezTo>
                      <a:pt x="781240" y="287623"/>
                      <a:pt x="721645" y="347218"/>
                      <a:pt x="648131" y="347218"/>
                    </a:cubicBezTo>
                    <a:lnTo>
                      <a:pt x="133109" y="347218"/>
                    </a:lnTo>
                    <a:cubicBezTo>
                      <a:pt x="97806" y="347218"/>
                      <a:pt x="63950" y="333194"/>
                      <a:pt x="38987" y="308232"/>
                    </a:cubicBezTo>
                    <a:cubicBezTo>
                      <a:pt x="14024" y="283269"/>
                      <a:pt x="0" y="249412"/>
                      <a:pt x="0" y="214109"/>
                    </a:cubicBezTo>
                    <a:lnTo>
                      <a:pt x="0" y="133109"/>
                    </a:lnTo>
                    <a:cubicBezTo>
                      <a:pt x="0" y="97806"/>
                      <a:pt x="14024" y="63950"/>
                      <a:pt x="38987" y="38987"/>
                    </a:cubicBezTo>
                    <a:cubicBezTo>
                      <a:pt x="63950" y="14024"/>
                      <a:pt x="97806" y="0"/>
                      <a:pt x="133109" y="0"/>
                    </a:cubicBezTo>
                    <a:close/>
                  </a:path>
                </a:pathLst>
              </a:custGeom>
              <a:solidFill>
                <a:srgbClr val="C9E3F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47596"/>
                <a:ext cx="781240" cy="4234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dirty="0">
                    <a:solidFill>
                      <a:srgbClr val="000000"/>
                    </a:solidFill>
                    <a:latin typeface="Arial"/>
                  </a:rPr>
                  <a:t>HOUSINGS FOR BATTERIES, MOTORS &amp; INVERTER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963099" y="150551"/>
              <a:ext cx="704125" cy="793418"/>
              <a:chOff x="0" y="0"/>
              <a:chExt cx="812800" cy="91587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91587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15874">
                    <a:moveTo>
                      <a:pt x="406400" y="0"/>
                    </a:moveTo>
                    <a:cubicBezTo>
                      <a:pt x="181951" y="0"/>
                      <a:pt x="0" y="205025"/>
                      <a:pt x="0" y="457937"/>
                    </a:cubicBezTo>
                    <a:cubicBezTo>
                      <a:pt x="0" y="710849"/>
                      <a:pt x="181951" y="915874"/>
                      <a:pt x="406400" y="915874"/>
                    </a:cubicBezTo>
                    <a:cubicBezTo>
                      <a:pt x="630849" y="915874"/>
                      <a:pt x="812800" y="710849"/>
                      <a:pt x="812800" y="457937"/>
                    </a:cubicBezTo>
                    <a:cubicBezTo>
                      <a:pt x="812800" y="20502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138"/>
                <a:ext cx="660400" cy="829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0F0F0"/>
                    </a:solidFill>
                    <a:latin typeface="Arial"/>
                  </a:rPr>
                  <a:t>1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8732926"/>
              <a:ext cx="704125" cy="793418"/>
              <a:chOff x="0" y="0"/>
              <a:chExt cx="812800" cy="91587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91587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15874">
                    <a:moveTo>
                      <a:pt x="406400" y="0"/>
                    </a:moveTo>
                    <a:cubicBezTo>
                      <a:pt x="181951" y="0"/>
                      <a:pt x="0" y="205025"/>
                      <a:pt x="0" y="457937"/>
                    </a:cubicBezTo>
                    <a:cubicBezTo>
                      <a:pt x="0" y="710849"/>
                      <a:pt x="181951" y="915874"/>
                      <a:pt x="406400" y="915874"/>
                    </a:cubicBezTo>
                    <a:cubicBezTo>
                      <a:pt x="630849" y="915874"/>
                      <a:pt x="812800" y="710849"/>
                      <a:pt x="812800" y="457937"/>
                    </a:cubicBezTo>
                    <a:cubicBezTo>
                      <a:pt x="812800" y="20502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93C8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138"/>
                <a:ext cx="660400" cy="829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0F0F0"/>
                    </a:solidFill>
                    <a:latin typeface="Arial"/>
                  </a:rPr>
                  <a:t>4</a:t>
                </a:r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6984672" y="8393324"/>
              <a:ext cx="3750701" cy="2760516"/>
            </a:xfrm>
            <a:custGeom>
              <a:avLst/>
              <a:gdLst/>
              <a:ahLst/>
              <a:cxnLst/>
              <a:rect l="l" t="t" r="r" b="b"/>
              <a:pathLst>
                <a:path w="3750701" h="2760516">
                  <a:moveTo>
                    <a:pt x="0" y="0"/>
                  </a:moveTo>
                  <a:lnTo>
                    <a:pt x="3750701" y="0"/>
                  </a:lnTo>
                  <a:lnTo>
                    <a:pt x="3750701" y="2760516"/>
                  </a:lnTo>
                  <a:lnTo>
                    <a:pt x="0" y="2760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77599" y="5228281"/>
              <a:ext cx="4631674" cy="3238860"/>
            </a:xfrm>
            <a:custGeom>
              <a:avLst/>
              <a:gdLst/>
              <a:ahLst/>
              <a:cxnLst/>
              <a:rect l="l" t="t" r="r" b="b"/>
              <a:pathLst>
                <a:path w="4631674" h="3238860">
                  <a:moveTo>
                    <a:pt x="0" y="0"/>
                  </a:moveTo>
                  <a:lnTo>
                    <a:pt x="4631674" y="0"/>
                  </a:lnTo>
                  <a:lnTo>
                    <a:pt x="4631674" y="3238860"/>
                  </a:lnTo>
                  <a:lnTo>
                    <a:pt x="0" y="3238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41" t="-3949" r="-9438" b="-12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824888" y="0"/>
              <a:ext cx="2164697" cy="2430609"/>
            </a:xfrm>
            <a:custGeom>
              <a:avLst/>
              <a:gdLst/>
              <a:ahLst/>
              <a:cxnLst/>
              <a:rect l="l" t="t" r="r" b="b"/>
              <a:pathLst>
                <a:path w="2164697" h="2430609">
                  <a:moveTo>
                    <a:pt x="0" y="0"/>
                  </a:moveTo>
                  <a:lnTo>
                    <a:pt x="2164697" y="0"/>
                  </a:lnTo>
                  <a:lnTo>
                    <a:pt x="2164697" y="2430609"/>
                  </a:lnTo>
                  <a:lnTo>
                    <a:pt x="0" y="2430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2086" t="-5097" r="-43609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3383285" y="110184"/>
              <a:ext cx="3135314" cy="2320426"/>
            </a:xfrm>
            <a:custGeom>
              <a:avLst/>
              <a:gdLst/>
              <a:ahLst/>
              <a:cxnLst/>
              <a:rect l="l" t="t" r="r" b="b"/>
              <a:pathLst>
                <a:path w="3135314" h="2320426">
                  <a:moveTo>
                    <a:pt x="0" y="0"/>
                  </a:moveTo>
                  <a:lnTo>
                    <a:pt x="3135314" y="0"/>
                  </a:lnTo>
                  <a:lnTo>
                    <a:pt x="3135314" y="2320425"/>
                  </a:lnTo>
                  <a:lnTo>
                    <a:pt x="0" y="2320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48" t="-4276" r="-2456" b="-2298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5880435" y="2555264"/>
              <a:ext cx="4242169" cy="2189818"/>
            </a:xfrm>
            <a:custGeom>
              <a:avLst/>
              <a:gdLst/>
              <a:ahLst/>
              <a:cxnLst/>
              <a:rect l="l" t="t" r="r" b="b"/>
              <a:pathLst>
                <a:path w="4242169" h="2189818">
                  <a:moveTo>
                    <a:pt x="0" y="0"/>
                  </a:moveTo>
                  <a:lnTo>
                    <a:pt x="4242170" y="0"/>
                  </a:lnTo>
                  <a:lnTo>
                    <a:pt x="4242170" y="2189818"/>
                  </a:lnTo>
                  <a:lnTo>
                    <a:pt x="0" y="2189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57" t="-2838" r="-411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165955" y="-50911"/>
            <a:ext cx="9122045" cy="1363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Arial Bold"/>
              </a:rPr>
              <a:t> Career Alternatives for Mr. Sameer in the EV Sector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0" y="9944100"/>
            <a:ext cx="872748" cy="259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League Spartan"/>
              </a:rPr>
              <a:t>Page 9</a:t>
            </a:r>
          </a:p>
        </p:txBody>
      </p:sp>
      <p:graphicFrame>
        <p:nvGraphicFramePr>
          <p:cNvPr id="35" name="Table 35"/>
          <p:cNvGraphicFramePr>
            <a:graphicFrameLocks noGrp="1"/>
          </p:cNvGraphicFramePr>
          <p:nvPr/>
        </p:nvGraphicFramePr>
        <p:xfrm>
          <a:off x="362840" y="2975024"/>
          <a:ext cx="8466834" cy="5153025"/>
        </p:xfrm>
        <a:graphic>
          <a:graphicData uri="http://schemas.openxmlformats.org/drawingml/2006/table">
            <a:tbl>
              <a:tblPr/>
              <a:tblGrid>
                <a:gridCol w="1782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4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969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al Bold"/>
                        </a:rPr>
                        <a:t>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al Bold"/>
                        </a:rPr>
                        <a:t>BEV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al Bold"/>
                        </a:rPr>
                        <a:t>PHEV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al Bold"/>
                        </a:rPr>
                        <a:t>HEV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al Bold"/>
                        </a:rPr>
                        <a:t>FCEV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9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Higher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1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Lower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Higher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69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1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Limited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Comparable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7979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Market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Growing rapidly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1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Increasing steadily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Widely available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Limited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979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Common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Daily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1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Daily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General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Limited commercial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979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Charging infrastructure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Expanding charging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1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Requires both electric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No plug-in capability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"/>
                        </a:rPr>
                        <a:t>Limited hydrogen infrastructure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6" name="Group 36"/>
          <p:cNvGrpSpPr/>
          <p:nvPr/>
        </p:nvGrpSpPr>
        <p:grpSpPr>
          <a:xfrm>
            <a:off x="249349" y="744906"/>
            <a:ext cx="8666051" cy="1636948"/>
            <a:chOff x="0" y="-47149"/>
            <a:chExt cx="2282417" cy="4311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282417" cy="364455"/>
            </a:xfrm>
            <a:custGeom>
              <a:avLst/>
              <a:gdLst/>
              <a:ahLst/>
              <a:cxnLst/>
              <a:rect l="l" t="t" r="r" b="b"/>
              <a:pathLst>
                <a:path w="2282417" h="364455">
                  <a:moveTo>
                    <a:pt x="15187" y="0"/>
                  </a:moveTo>
                  <a:lnTo>
                    <a:pt x="2267230" y="0"/>
                  </a:lnTo>
                  <a:cubicBezTo>
                    <a:pt x="2275617" y="0"/>
                    <a:pt x="2282417" y="6800"/>
                    <a:pt x="2282417" y="15187"/>
                  </a:cubicBezTo>
                  <a:lnTo>
                    <a:pt x="2282417" y="349268"/>
                  </a:lnTo>
                  <a:cubicBezTo>
                    <a:pt x="2282417" y="357656"/>
                    <a:pt x="2275617" y="364455"/>
                    <a:pt x="2267230" y="364455"/>
                  </a:cubicBezTo>
                  <a:lnTo>
                    <a:pt x="15187" y="364455"/>
                  </a:lnTo>
                  <a:cubicBezTo>
                    <a:pt x="6800" y="364455"/>
                    <a:pt x="0" y="357656"/>
                    <a:pt x="0" y="349268"/>
                  </a:cubicBezTo>
                  <a:lnTo>
                    <a:pt x="0" y="15187"/>
                  </a:lnTo>
                  <a:cubicBezTo>
                    <a:pt x="0" y="6800"/>
                    <a:pt x="6800" y="0"/>
                    <a:pt x="15187" y="0"/>
                  </a:cubicBez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149"/>
              <a:ext cx="2282417" cy="431131"/>
            </a:xfrm>
            <a:prstGeom prst="rect">
              <a:avLst/>
            </a:prstGeom>
          </p:spPr>
          <p:txBody>
            <a:bodyPr lIns="177800" tIns="177800" rIns="177800" bIns="177800" rtlCol="0" anchor="ctr"/>
            <a:lstStyle/>
            <a:p>
              <a:pPr algn="just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The global ratio between BEVs and PHEVs was to </a:t>
              </a: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71:29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 in 2021.Battery Electric Vehicle (BEV) Market size surpassed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USD 300 billion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in 2022 and is anticipated to grow at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15% CAGR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from 2023 to 2032, driven by the tightening regulatory scenario around fossil-fuel powered vehicle emissions globally.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50732" y="-12811"/>
            <a:ext cx="7843750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al Bold"/>
              </a:rPr>
              <a:t>BEV (Battery Electric Vehicle) Market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848" y="2434090"/>
            <a:ext cx="8654677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al Bold"/>
              </a:rPr>
              <a:t>Why Are BEV’S Preferred?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33914" y="8083830"/>
            <a:ext cx="8666051" cy="1360724"/>
            <a:chOff x="0" y="-50618"/>
            <a:chExt cx="2282417" cy="35838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282417" cy="291705"/>
            </a:xfrm>
            <a:custGeom>
              <a:avLst/>
              <a:gdLst/>
              <a:ahLst/>
              <a:cxnLst/>
              <a:rect l="l" t="t" r="r" b="b"/>
              <a:pathLst>
                <a:path w="2282417" h="291705">
                  <a:moveTo>
                    <a:pt x="15187" y="0"/>
                  </a:moveTo>
                  <a:lnTo>
                    <a:pt x="2267230" y="0"/>
                  </a:lnTo>
                  <a:cubicBezTo>
                    <a:pt x="2275617" y="0"/>
                    <a:pt x="2282417" y="6800"/>
                    <a:pt x="2282417" y="15187"/>
                  </a:cubicBezTo>
                  <a:lnTo>
                    <a:pt x="2282417" y="276518"/>
                  </a:lnTo>
                  <a:cubicBezTo>
                    <a:pt x="2282417" y="280546"/>
                    <a:pt x="2280817" y="284409"/>
                    <a:pt x="2277969" y="287257"/>
                  </a:cubicBezTo>
                  <a:cubicBezTo>
                    <a:pt x="2275120" y="290105"/>
                    <a:pt x="2271257" y="291705"/>
                    <a:pt x="2267230" y="291705"/>
                  </a:cubicBezTo>
                  <a:lnTo>
                    <a:pt x="15187" y="291705"/>
                  </a:lnTo>
                  <a:cubicBezTo>
                    <a:pt x="6800" y="291705"/>
                    <a:pt x="0" y="284905"/>
                    <a:pt x="0" y="276518"/>
                  </a:cubicBezTo>
                  <a:lnTo>
                    <a:pt x="0" y="15187"/>
                  </a:lnTo>
                  <a:cubicBezTo>
                    <a:pt x="0" y="6800"/>
                    <a:pt x="6800" y="0"/>
                    <a:pt x="15187" y="0"/>
                  </a:cubicBezTo>
                  <a:close/>
                </a:path>
              </a:pathLst>
            </a:custGeom>
            <a:solidFill>
              <a:srgbClr val="E1DC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50618"/>
              <a:ext cx="2282417" cy="358380"/>
            </a:xfrm>
            <a:prstGeom prst="rect">
              <a:avLst/>
            </a:prstGeom>
          </p:spPr>
          <p:txBody>
            <a:bodyPr lIns="177800" tIns="177800" rIns="177800" bIns="177800" rtlCol="0" anchor="ctr"/>
            <a:lstStyle/>
            <a:p>
              <a:pPr algn="just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Jeevan Foundry, a global casting industry giant, can pave its way into the EV sector through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strategic use</a:t>
              </a:r>
              <a:r>
                <a:rPr lang="en-US" sz="1599" dirty="0">
                  <a:solidFill>
                    <a:srgbClr val="000000"/>
                  </a:solidFill>
                  <a:latin typeface="Arial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of High-Pressure Die Casting (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HPDC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),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leveraging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its expertise for a </a:t>
              </a:r>
              <a:r>
                <a:rPr lang="en-US" sz="1599" dirty="0">
                  <a:solidFill>
                    <a:srgbClr val="ED0000"/>
                  </a:solidFill>
                  <a:latin typeface="Arial Bold"/>
                </a:rPr>
                <a:t>sustainable</a:t>
              </a:r>
              <a:r>
                <a:rPr lang="en-US" sz="1599" dirty="0">
                  <a:solidFill>
                    <a:srgbClr val="ED0000"/>
                  </a:solidFill>
                  <a:latin typeface="Arial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Arial"/>
                </a:rPr>
                <a:t>future.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flipH="1">
            <a:off x="0" y="618575"/>
            <a:ext cx="9134460" cy="291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AutoShape 45"/>
          <p:cNvSpPr/>
          <p:nvPr/>
        </p:nvSpPr>
        <p:spPr>
          <a:xfrm flipH="1" flipV="1">
            <a:off x="9124965" y="1257300"/>
            <a:ext cx="9163035" cy="7178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2569</Words>
  <Application>Microsoft Office PowerPoint</Application>
  <PresentationFormat>Custom</PresentationFormat>
  <Paragraphs>351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Canva Sans Bold</vt:lpstr>
      <vt:lpstr>Archivo Black Bold</vt:lpstr>
      <vt:lpstr>Lato Bold</vt:lpstr>
      <vt:lpstr>Arial Medium</vt:lpstr>
      <vt:lpstr>League Spartan</vt:lpstr>
      <vt:lpstr>Archivo Black</vt:lpstr>
      <vt:lpstr>Canva Sans</vt:lpstr>
      <vt:lpstr>Arial Bold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KIRIT 4.0</dc:title>
  <cp:lastModifiedBy>pushkar kumar</cp:lastModifiedBy>
  <cp:revision>5</cp:revision>
  <dcterms:created xsi:type="dcterms:W3CDTF">2006-08-16T00:00:00Z</dcterms:created>
  <dcterms:modified xsi:type="dcterms:W3CDTF">2024-02-05T17:04:03Z</dcterms:modified>
  <dc:identifier>DAF6flljaJ4</dc:identifier>
</cp:coreProperties>
</file>